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7" r:id="rId2"/>
    <p:sldId id="330" r:id="rId3"/>
    <p:sldId id="331" r:id="rId4"/>
    <p:sldId id="257" r:id="rId5"/>
    <p:sldId id="292" r:id="rId6"/>
    <p:sldId id="293" r:id="rId7"/>
    <p:sldId id="294" r:id="rId8"/>
    <p:sldId id="332" r:id="rId9"/>
    <p:sldId id="261" r:id="rId10"/>
    <p:sldId id="291" r:id="rId11"/>
    <p:sldId id="295" r:id="rId12"/>
    <p:sldId id="296" r:id="rId13"/>
    <p:sldId id="297" r:id="rId14"/>
    <p:sldId id="298" r:id="rId15"/>
    <p:sldId id="299" r:id="rId16"/>
    <p:sldId id="300" r:id="rId17"/>
    <p:sldId id="301" r:id="rId18"/>
    <p:sldId id="281" r:id="rId19"/>
    <p:sldId id="282" r:id="rId20"/>
    <p:sldId id="303" r:id="rId21"/>
    <p:sldId id="283" r:id="rId22"/>
    <p:sldId id="284" r:id="rId23"/>
    <p:sldId id="306" r:id="rId24"/>
    <p:sldId id="285" r:id="rId25"/>
    <p:sldId id="286" r:id="rId26"/>
    <p:sldId id="309" r:id="rId27"/>
    <p:sldId id="266" r:id="rId28"/>
    <p:sldId id="310" r:id="rId29"/>
    <p:sldId id="312" r:id="rId30"/>
    <p:sldId id="321" r:id="rId31"/>
    <p:sldId id="313" r:id="rId32"/>
    <p:sldId id="270" r:id="rId33"/>
    <p:sldId id="326" r:id="rId34"/>
    <p:sldId id="325" r:id="rId35"/>
    <p:sldId id="327" r:id="rId36"/>
    <p:sldId id="328" r:id="rId37"/>
    <p:sldId id="324" r:id="rId38"/>
    <p:sldId id="329"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53" autoAdjust="0"/>
    <p:restoredTop sz="94660"/>
  </p:normalViewPr>
  <p:slideViewPr>
    <p:cSldViewPr>
      <p:cViewPr varScale="1">
        <p:scale>
          <a:sx n="37" d="100"/>
          <a:sy n="37" d="100"/>
        </p:scale>
        <p:origin x="-82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ABC27E-F9B2-4180-8E6A-51C8FDEBC561}" type="datetimeFigureOut">
              <a:rPr lang="fr-FR" smtClean="0"/>
              <a:pPr/>
              <a:t>15/11/2016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D6E56-B0C1-4C25-8490-6BCBBBB5B30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C7DA7B0-94ED-4F50-A69A-FCAE317449F3}" type="datetimeFigureOut">
              <a:rPr lang="fr-FR" smtClean="0"/>
              <a:pPr/>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C7DA7B0-94ED-4F50-A69A-FCAE317449F3}" type="datetimeFigureOut">
              <a:rPr lang="fr-FR" smtClean="0"/>
              <a:pPr/>
              <a:t>15/11/2016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C7DA7B0-94ED-4F50-A69A-FCAE317449F3}" type="datetimeFigureOut">
              <a:rPr lang="fr-FR" smtClean="0"/>
              <a:pPr/>
              <a:t>15/11/2016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7DA7B0-94ED-4F50-A69A-FCAE317449F3}" type="datetimeFigureOut">
              <a:rPr lang="fr-FR" smtClean="0"/>
              <a:pPr/>
              <a:t>15/11/2016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C7DA7B0-94ED-4F50-A69A-FCAE317449F3}" type="datetimeFigureOut">
              <a:rPr lang="fr-FR" smtClean="0"/>
              <a:pPr/>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C7DA7B0-94ED-4F50-A69A-FCAE317449F3}" type="datetimeFigureOut">
              <a:rPr lang="fr-FR" smtClean="0"/>
              <a:pPr/>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DA7B0-94ED-4F50-A69A-FCAE317449F3}" type="datetimeFigureOut">
              <a:rPr lang="fr-FR" smtClean="0"/>
              <a:pPr/>
              <a:t>15/11/2016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B032A-87B0-466D-BB4B-7C7648298AB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cid:EBFF88E39140411DA92B25759545DB30@ClaireJrme2016" TargetMode="Externa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2.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Sacrement_de_l'Ordre"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Le diaconat permanent</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smtClean="0"/>
          </a:p>
          <a:p>
            <a:endParaRPr lang="fr-FR" dirty="0"/>
          </a:p>
        </p:txBody>
      </p:sp>
      <p:sp>
        <p:nvSpPr>
          <p:cNvPr id="9" name="ZoneTexte 8"/>
          <p:cNvSpPr txBox="1"/>
          <p:nvPr/>
        </p:nvSpPr>
        <p:spPr>
          <a:xfrm>
            <a:off x="7429520" y="6215082"/>
            <a:ext cx="1285884" cy="307777"/>
          </a:xfrm>
          <a:prstGeom prst="rect">
            <a:avLst/>
          </a:prstGeom>
          <a:noFill/>
        </p:spPr>
        <p:txBody>
          <a:bodyPr wrap="square" rtlCol="0">
            <a:spAutoFit/>
          </a:bodyPr>
          <a:lstStyle/>
          <a:p>
            <a:pPr algn="ctr"/>
            <a:r>
              <a:rPr lang="fr-FR" sz="1400" dirty="0" smtClean="0"/>
              <a:t>Octobre 2016</a:t>
            </a:r>
          </a:p>
        </p:txBody>
      </p:sp>
      <p:pic>
        <p:nvPicPr>
          <p:cNvPr id="7" name="Image 6" descr="insigne-pour-diacre.jpg"/>
          <p:cNvPicPr>
            <a:picLocks noChangeAspect="1"/>
          </p:cNvPicPr>
          <p:nvPr/>
        </p:nvPicPr>
        <p:blipFill>
          <a:blip r:embed="rId3"/>
          <a:srcRect l="38750" t="6250" r="28750" b="41250"/>
          <a:stretch>
            <a:fillRect/>
          </a:stretch>
        </p:blipFill>
        <p:spPr>
          <a:xfrm>
            <a:off x="3571868" y="1428736"/>
            <a:ext cx="2857520" cy="46159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Situation actuelle</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smtClean="0"/>
          </a:p>
          <a:p>
            <a:endParaRPr lang="fr-FR" dirty="0"/>
          </a:p>
        </p:txBody>
      </p:sp>
      <p:pic>
        <p:nvPicPr>
          <p:cNvPr id="7" name="Image 6" descr="carte.png"/>
          <p:cNvPicPr>
            <a:picLocks noChangeAspect="1"/>
          </p:cNvPicPr>
          <p:nvPr/>
        </p:nvPicPr>
        <p:blipFill>
          <a:blip r:embed="rId3"/>
          <a:stretch>
            <a:fillRect/>
          </a:stretch>
        </p:blipFill>
        <p:spPr>
          <a:xfrm>
            <a:off x="2500298" y="1285860"/>
            <a:ext cx="5143536" cy="515764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Qu’est-ce qu’un diacre ? </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4062651"/>
          </a:xfrm>
          <a:prstGeom prst="rect">
            <a:avLst/>
          </a:prstGeom>
          <a:noFill/>
        </p:spPr>
        <p:txBody>
          <a:bodyPr wrap="square" rtlCol="0">
            <a:spAutoFit/>
          </a:bodyPr>
          <a:lstStyle/>
          <a:p>
            <a:r>
              <a:rPr lang="fr-FR" sz="2400" dirty="0" smtClean="0"/>
              <a:t>Le diaconat constitue le premier degré du sacrement de l’ordre. </a:t>
            </a:r>
          </a:p>
          <a:p>
            <a:endParaRPr lang="fr-FR" sz="2400" dirty="0" smtClean="0"/>
          </a:p>
          <a:p>
            <a:r>
              <a:rPr lang="fr-FR" sz="2400" dirty="0" smtClean="0"/>
              <a:t>On distingue : </a:t>
            </a:r>
          </a:p>
          <a:p>
            <a:endParaRPr lang="fr-FR" sz="2400" dirty="0" smtClean="0"/>
          </a:p>
          <a:p>
            <a:pPr>
              <a:buFontTx/>
              <a:buChar char="-"/>
            </a:pPr>
            <a:r>
              <a:rPr lang="fr-FR" sz="2400" dirty="0" smtClean="0"/>
              <a:t>le </a:t>
            </a:r>
            <a:r>
              <a:rPr lang="fr-FR" sz="2400" u="sng" dirty="0" smtClean="0"/>
              <a:t>diacre en vue de l’ordination presbytérale</a:t>
            </a:r>
            <a:r>
              <a:rPr lang="fr-FR" sz="2400" dirty="0" smtClean="0"/>
              <a:t>, qui quelques années après est ordonné prêtre, </a:t>
            </a:r>
          </a:p>
          <a:p>
            <a:pPr>
              <a:buFontTx/>
              <a:buChar char="-"/>
            </a:pPr>
            <a:endParaRPr lang="fr-FR" sz="2400" dirty="0" smtClean="0"/>
          </a:p>
          <a:p>
            <a:r>
              <a:rPr lang="fr-FR" sz="2400" dirty="0" smtClean="0"/>
              <a:t>- du </a:t>
            </a:r>
            <a:r>
              <a:rPr lang="fr-FR" sz="2400" u="sng" dirty="0" smtClean="0"/>
              <a:t>diacre permanent</a:t>
            </a:r>
            <a:r>
              <a:rPr lang="fr-FR" sz="2400" dirty="0" smtClean="0"/>
              <a:t>, dont l’état est définitif et qui ne deviendra pas prêtre</a:t>
            </a:r>
          </a:p>
          <a:p>
            <a:endParaRPr lang="fr-FR" dirty="0"/>
          </a:p>
        </p:txBody>
      </p:sp>
      <p:pic>
        <p:nvPicPr>
          <p:cNvPr id="28674" name="Picture 2" descr="Afficher l'image d'origine"/>
          <p:cNvPicPr>
            <a:picLocks noChangeAspect="1" noChangeArrowheads="1"/>
          </p:cNvPicPr>
          <p:nvPr/>
        </p:nvPicPr>
        <p:blipFill>
          <a:blip r:embed="rId4"/>
          <a:srcRect l="23164" t="14039" r="22684" b="13758"/>
          <a:stretch>
            <a:fillRect/>
          </a:stretch>
        </p:blipFill>
        <p:spPr bwMode="auto">
          <a:xfrm>
            <a:off x="111216" y="1867704"/>
            <a:ext cx="1714480" cy="2571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Qu’est-ce qu’un diacre ? </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4739759"/>
          </a:xfrm>
          <a:prstGeom prst="rect">
            <a:avLst/>
          </a:prstGeom>
          <a:noFill/>
        </p:spPr>
        <p:txBody>
          <a:bodyPr wrap="square" rtlCol="0">
            <a:spAutoFit/>
          </a:bodyPr>
          <a:lstStyle/>
          <a:p>
            <a:r>
              <a:rPr lang="fr-FR" sz="2400" u="sng" dirty="0" smtClean="0"/>
              <a:t>Retraité ou en activité professionnelle</a:t>
            </a:r>
            <a:r>
              <a:rPr lang="fr-FR" sz="2400" dirty="0" smtClean="0"/>
              <a:t> :</a:t>
            </a:r>
          </a:p>
          <a:p>
            <a:endParaRPr lang="fr-FR" sz="2400" dirty="0" smtClean="0"/>
          </a:p>
          <a:p>
            <a:pPr>
              <a:buFontTx/>
              <a:buChar char="-"/>
            </a:pPr>
            <a:r>
              <a:rPr lang="fr-FR" sz="2400" dirty="0" smtClean="0"/>
              <a:t>collaborateur de l’évêque et des prêtres pour servir la diaconie de l’Eglise </a:t>
            </a:r>
          </a:p>
          <a:p>
            <a:pPr>
              <a:buFontTx/>
              <a:buChar char="-"/>
            </a:pPr>
            <a:endParaRPr lang="fr-FR" sz="1000" dirty="0" smtClean="0"/>
          </a:p>
          <a:p>
            <a:pPr>
              <a:buFontTx/>
              <a:buChar char="-"/>
            </a:pPr>
            <a:r>
              <a:rPr lang="fr-FR" sz="2400" dirty="0" smtClean="0"/>
              <a:t>la présence du diacre vise d’abord et avant tout à rappeler cette mission diaconale à l’Eglise toute entière, dans l’établissement de liens solidaires dans un esprit de communion fraternelle</a:t>
            </a:r>
          </a:p>
          <a:p>
            <a:pPr>
              <a:buFontTx/>
              <a:buChar char="-"/>
            </a:pPr>
            <a:endParaRPr lang="fr-FR" sz="1000" dirty="0" smtClean="0"/>
          </a:p>
          <a:p>
            <a:pPr>
              <a:buFontTx/>
              <a:buChar char="-"/>
            </a:pPr>
            <a:r>
              <a:rPr lang="fr-FR" sz="2400" dirty="0" smtClean="0"/>
              <a:t>bénévole, il n’est pas salarié par le diocèse, et s’assume seul financièrement, par le revenu d’un travail salarié ou de ses droits à la retraite.</a:t>
            </a:r>
          </a:p>
          <a:p>
            <a:endParaRPr lang="fr-FR" dirty="0"/>
          </a:p>
        </p:txBody>
      </p:sp>
      <p:pic>
        <p:nvPicPr>
          <p:cNvPr id="9" name="Image 8" descr="arton1372.jpg"/>
          <p:cNvPicPr>
            <a:picLocks noChangeAspect="1"/>
          </p:cNvPicPr>
          <p:nvPr/>
        </p:nvPicPr>
        <p:blipFill>
          <a:blip r:embed="rId4"/>
          <a:stretch>
            <a:fillRect/>
          </a:stretch>
        </p:blipFill>
        <p:spPr>
          <a:xfrm>
            <a:off x="214282" y="1785926"/>
            <a:ext cx="1590675"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Qu’est-ce qu’un diacre ? </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3939540"/>
          </a:xfrm>
          <a:prstGeom prst="rect">
            <a:avLst/>
          </a:prstGeom>
          <a:noFill/>
        </p:spPr>
        <p:txBody>
          <a:bodyPr wrap="square" rtlCol="0">
            <a:spAutoFit/>
          </a:bodyPr>
          <a:lstStyle/>
          <a:p>
            <a:r>
              <a:rPr lang="fr-FR" sz="2400" u="sng" dirty="0" smtClean="0"/>
              <a:t>Célibataire ou marié </a:t>
            </a:r>
            <a:r>
              <a:rPr lang="fr-FR" sz="2400" dirty="0" smtClean="0"/>
              <a:t>:</a:t>
            </a:r>
          </a:p>
          <a:p>
            <a:endParaRPr lang="fr-FR" sz="2400" dirty="0" smtClean="0"/>
          </a:p>
          <a:p>
            <a:pPr>
              <a:buFontTx/>
              <a:buChar char="-"/>
            </a:pPr>
            <a:r>
              <a:rPr lang="fr-FR" sz="2400" dirty="0" smtClean="0"/>
              <a:t> par son baptême, puis le sacrement de l’ordination par l’évêque, le diacre est configuré au Christ serviteur.</a:t>
            </a:r>
          </a:p>
          <a:p>
            <a:pPr>
              <a:buFontTx/>
              <a:buChar char="-"/>
            </a:pPr>
            <a:endParaRPr lang="fr-FR" sz="1000" dirty="0" smtClean="0"/>
          </a:p>
          <a:p>
            <a:pPr>
              <a:buFontTx/>
              <a:buChar char="-"/>
            </a:pPr>
            <a:r>
              <a:rPr lang="fr-FR" sz="2400" dirty="0" smtClean="0"/>
              <a:t>s’il est marié, l’engagement de vie et de don mutuel qu’il a pris avec son épouse le jour de son mariage, reçoit une grâce nouvelle dans le sacrement de l’ordination. L’épouse est une part vitale dans l’être de son époux diacre.</a:t>
            </a:r>
            <a:endParaRPr lang="fr-FR" dirty="0"/>
          </a:p>
        </p:txBody>
      </p:sp>
      <p:pic>
        <p:nvPicPr>
          <p:cNvPr id="6" name="Image 5" descr="001-1000x657.jpg"/>
          <p:cNvPicPr>
            <a:picLocks noChangeAspect="1"/>
          </p:cNvPicPr>
          <p:nvPr/>
        </p:nvPicPr>
        <p:blipFill>
          <a:blip r:embed="rId4"/>
          <a:srcRect l="27959" t="3624" r="29924" b="3624"/>
          <a:stretch>
            <a:fillRect/>
          </a:stretch>
        </p:blipFill>
        <p:spPr>
          <a:xfrm>
            <a:off x="107949" y="2064652"/>
            <a:ext cx="1631852"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Qu’est-ce qu’un diacre ? </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4062651"/>
          </a:xfrm>
          <a:prstGeom prst="rect">
            <a:avLst/>
          </a:prstGeom>
          <a:noFill/>
        </p:spPr>
        <p:txBody>
          <a:bodyPr wrap="square" rtlCol="0">
            <a:spAutoFit/>
          </a:bodyPr>
          <a:lstStyle/>
          <a:p>
            <a:r>
              <a:rPr lang="fr-FR" sz="2400" u="sng" dirty="0" smtClean="0"/>
              <a:t>Présent dans les réalités du monde d’aujourd’hui :</a:t>
            </a:r>
          </a:p>
          <a:p>
            <a:endParaRPr lang="fr-FR" sz="2400" u="sng" dirty="0" smtClean="0"/>
          </a:p>
          <a:p>
            <a:pPr>
              <a:buFontTx/>
              <a:buChar char="-"/>
            </a:pPr>
            <a:r>
              <a:rPr lang="fr-FR" sz="2400" dirty="0" smtClean="0"/>
              <a:t> l’attention généreuse du diacre est visible en premier lieu dans sa vie de famille, ses relations de travail, et ses relations sociales. </a:t>
            </a:r>
          </a:p>
          <a:p>
            <a:pPr>
              <a:buFontTx/>
              <a:buChar char="-"/>
            </a:pPr>
            <a:endParaRPr lang="fr-FR" sz="2400" dirty="0" smtClean="0"/>
          </a:p>
          <a:p>
            <a:pPr>
              <a:buFontTx/>
              <a:buChar char="-"/>
            </a:pPr>
            <a:r>
              <a:rPr lang="fr-FR" sz="2400" dirty="0" smtClean="0"/>
              <a:t> il reçoit une mission de l’évêque selon ses charismes, les besoins de la communauté chrétienne, et cela dans la mesure de ses possibilités et de sa disponibilité.</a:t>
            </a:r>
          </a:p>
          <a:p>
            <a:endParaRPr lang="fr-FR" dirty="0"/>
          </a:p>
        </p:txBody>
      </p:sp>
      <p:pic>
        <p:nvPicPr>
          <p:cNvPr id="6" name="Image 5" descr="stacks-image-5d49fe3-228x296.png"/>
          <p:cNvPicPr>
            <a:picLocks noChangeAspect="1"/>
          </p:cNvPicPr>
          <p:nvPr/>
        </p:nvPicPr>
        <p:blipFill>
          <a:blip r:embed="rId4"/>
          <a:stretch>
            <a:fillRect/>
          </a:stretch>
        </p:blipFill>
        <p:spPr>
          <a:xfrm>
            <a:off x="0" y="1857364"/>
            <a:ext cx="1951594" cy="25336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Triple dimension</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5170646"/>
          </a:xfrm>
          <a:prstGeom prst="rect">
            <a:avLst/>
          </a:prstGeom>
          <a:noFill/>
        </p:spPr>
        <p:txBody>
          <a:bodyPr wrap="square" rtlCol="0">
            <a:spAutoFit/>
          </a:bodyPr>
          <a:lstStyle/>
          <a:p>
            <a:r>
              <a:rPr lang="fr-FR" sz="2400" dirty="0" smtClean="0"/>
              <a:t>Pour comprendre le diaconat, il ne faut pas partir de ce que fait le diacre. </a:t>
            </a:r>
          </a:p>
          <a:p>
            <a:endParaRPr lang="fr-FR" sz="2400" dirty="0" smtClean="0"/>
          </a:p>
          <a:p>
            <a:r>
              <a:rPr lang="fr-FR" sz="2400" dirty="0" smtClean="0"/>
              <a:t>Il faut partir de ce qu’il est : présence sacramentelle du Christ serviteur. </a:t>
            </a:r>
          </a:p>
          <a:p>
            <a:endParaRPr lang="fr-FR" sz="2400" dirty="0" smtClean="0"/>
          </a:p>
          <a:p>
            <a:r>
              <a:rPr lang="fr-FR" sz="2400" dirty="0" smtClean="0"/>
              <a:t>Ce n’est pas quelqu’un qui serait plus serviable que les autres ou plus généreux, ou plus disponible.</a:t>
            </a:r>
          </a:p>
          <a:p>
            <a:endParaRPr lang="fr-FR" sz="2400" dirty="0" smtClean="0"/>
          </a:p>
          <a:p>
            <a:r>
              <a:rPr lang="fr-FR" sz="2400" dirty="0" smtClean="0"/>
              <a:t>Le diacre n’est ni un super laïc, ni un sous prêtre. C’est un diacre. Il n’est pas là pour remédier au manque de prêtre. </a:t>
            </a:r>
          </a:p>
          <a:p>
            <a:endParaRPr lang="fr-FR" sz="2400" dirty="0" smtClean="0"/>
          </a:p>
          <a:p>
            <a:endParaRPr lang="fr-FR" dirty="0"/>
          </a:p>
        </p:txBody>
      </p:sp>
      <p:pic>
        <p:nvPicPr>
          <p:cNvPr id="6" name="Image 5" descr="accueil-copie.jpg"/>
          <p:cNvPicPr>
            <a:picLocks noChangeAspect="1"/>
          </p:cNvPicPr>
          <p:nvPr/>
        </p:nvPicPr>
        <p:blipFill>
          <a:blip r:embed="rId3"/>
          <a:srcRect l="5699" r="5953" b="4761"/>
          <a:stretch>
            <a:fillRect/>
          </a:stretch>
        </p:blipFill>
        <p:spPr>
          <a:xfrm>
            <a:off x="142844" y="2143116"/>
            <a:ext cx="1660933" cy="2143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Triple dimension</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6647974"/>
          </a:xfrm>
          <a:prstGeom prst="rect">
            <a:avLst/>
          </a:prstGeom>
          <a:noFill/>
        </p:spPr>
        <p:txBody>
          <a:bodyPr wrap="square" rtlCol="0">
            <a:spAutoFit/>
          </a:bodyPr>
          <a:lstStyle/>
          <a:p>
            <a:r>
              <a:rPr lang="fr-FR" sz="2400" dirty="0" smtClean="0"/>
              <a:t>Le diacre manifeste au milieu de nous et du monde la figure du Christ serviteur. Il sert ainsi la communauté dans trois dimensions :</a:t>
            </a:r>
          </a:p>
          <a:p>
            <a:r>
              <a:rPr lang="fr-FR" sz="2400" dirty="0" smtClean="0"/>
              <a:t> </a:t>
            </a:r>
          </a:p>
          <a:p>
            <a:r>
              <a:rPr lang="fr-FR" sz="2400" u="sng" dirty="0" smtClean="0"/>
              <a:t>La charité </a:t>
            </a:r>
            <a:r>
              <a:rPr lang="fr-FR" sz="2400" dirty="0" smtClean="0"/>
              <a:t>: dans la diversité de ses tâches et ses engagements, le diacre s’engage et engage les chrétiens à être témoins actifs de l’amour de Dieu pour les hommes. </a:t>
            </a:r>
          </a:p>
          <a:p>
            <a:endParaRPr lang="fr-FR" sz="1000" dirty="0" smtClean="0"/>
          </a:p>
          <a:p>
            <a:r>
              <a:rPr lang="fr-FR" sz="2400" u="sng" dirty="0" smtClean="0"/>
              <a:t>La Parole</a:t>
            </a:r>
            <a:r>
              <a:rPr lang="fr-FR" sz="2400" dirty="0" smtClean="0"/>
              <a:t> : les diacres sont les témoins de la Parole vivante de Dieu, dans leurs rencontres, ou à la messe où ils peuvent proclamer l'Evangile et faire les homélies.</a:t>
            </a:r>
          </a:p>
          <a:p>
            <a:r>
              <a:rPr lang="fr-FR" sz="2400" dirty="0" smtClean="0"/>
              <a:t> </a:t>
            </a:r>
          </a:p>
          <a:p>
            <a:endParaRPr lang="fr-FR" sz="2400" dirty="0" smtClean="0"/>
          </a:p>
          <a:p>
            <a:r>
              <a:rPr lang="fr-FR" sz="2400" dirty="0" smtClean="0"/>
              <a:t> </a:t>
            </a:r>
          </a:p>
          <a:p>
            <a:endParaRPr lang="fr-FR" sz="2400" dirty="0" smtClean="0"/>
          </a:p>
          <a:p>
            <a:endParaRPr lang="fr-FR" dirty="0"/>
          </a:p>
        </p:txBody>
      </p:sp>
      <p:pic>
        <p:nvPicPr>
          <p:cNvPr id="6" name="Image 5" descr="solidaire.jpg"/>
          <p:cNvPicPr>
            <a:picLocks noChangeAspect="1"/>
          </p:cNvPicPr>
          <p:nvPr/>
        </p:nvPicPr>
        <p:blipFill>
          <a:blip r:embed="rId3"/>
          <a:srcRect l="32558" r="27575"/>
          <a:stretch>
            <a:fillRect/>
          </a:stretch>
        </p:blipFill>
        <p:spPr>
          <a:xfrm>
            <a:off x="142844" y="1928802"/>
            <a:ext cx="1639963" cy="23574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Triple dimension</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6647974"/>
          </a:xfrm>
          <a:prstGeom prst="rect">
            <a:avLst/>
          </a:prstGeom>
          <a:noFill/>
        </p:spPr>
        <p:txBody>
          <a:bodyPr wrap="square" rtlCol="0">
            <a:spAutoFit/>
          </a:bodyPr>
          <a:lstStyle/>
          <a:p>
            <a:r>
              <a:rPr lang="fr-FR" sz="2400" dirty="0" smtClean="0"/>
              <a:t>Le diacre manifeste au milieu de nous et du monde la figure du Christ serviteur. Il sert ainsi la communauté dans trois dimensions :</a:t>
            </a:r>
          </a:p>
          <a:p>
            <a:r>
              <a:rPr lang="fr-FR" sz="2400" dirty="0" smtClean="0"/>
              <a:t> </a:t>
            </a:r>
          </a:p>
          <a:p>
            <a:r>
              <a:rPr lang="fr-FR" sz="2400" u="sng" dirty="0" smtClean="0"/>
              <a:t>La charité </a:t>
            </a:r>
            <a:r>
              <a:rPr lang="fr-FR" sz="2400" dirty="0" smtClean="0"/>
              <a:t>: dans la diversité de ses tâches et ses engagements, le diacre s’engage et engage les chrétiens à être témoins actifs de l’amour de Dieu pour les hommes. </a:t>
            </a:r>
          </a:p>
          <a:p>
            <a:endParaRPr lang="fr-FR" sz="1000" dirty="0" smtClean="0"/>
          </a:p>
          <a:p>
            <a:r>
              <a:rPr lang="fr-FR" sz="2400" u="sng" dirty="0" smtClean="0"/>
              <a:t>La Parole</a:t>
            </a:r>
            <a:r>
              <a:rPr lang="fr-FR" sz="2400" dirty="0" smtClean="0"/>
              <a:t> : les diacres sont les témoins de la Parole vivante de Dieu, dans leurs rencontres, ou à la messe où ils peuvent proclamer l'Evangile et faire les homélies.</a:t>
            </a:r>
          </a:p>
          <a:p>
            <a:r>
              <a:rPr lang="fr-FR" sz="2400" dirty="0" smtClean="0"/>
              <a:t> </a:t>
            </a:r>
          </a:p>
          <a:p>
            <a:endParaRPr lang="fr-FR" sz="2400" dirty="0" smtClean="0"/>
          </a:p>
          <a:p>
            <a:r>
              <a:rPr lang="fr-FR" sz="2400" dirty="0" smtClean="0"/>
              <a:t> </a:t>
            </a:r>
          </a:p>
          <a:p>
            <a:endParaRPr lang="fr-FR" sz="2400" dirty="0" smtClean="0"/>
          </a:p>
          <a:p>
            <a:endParaRPr lang="fr-FR" dirty="0"/>
          </a:p>
        </p:txBody>
      </p:sp>
      <p:pic>
        <p:nvPicPr>
          <p:cNvPr id="7" name="Image 6" descr="813487544.jpg"/>
          <p:cNvPicPr>
            <a:picLocks noChangeAspect="1"/>
          </p:cNvPicPr>
          <p:nvPr/>
        </p:nvPicPr>
        <p:blipFill>
          <a:blip r:embed="rId3"/>
          <a:srcRect l="27272" r="20454"/>
          <a:stretch>
            <a:fillRect/>
          </a:stretch>
        </p:blipFill>
        <p:spPr>
          <a:xfrm>
            <a:off x="142844" y="1928802"/>
            <a:ext cx="1643074"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Triple dimension</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5847755"/>
          </a:xfrm>
          <a:prstGeom prst="rect">
            <a:avLst/>
          </a:prstGeom>
          <a:noFill/>
        </p:spPr>
        <p:txBody>
          <a:bodyPr wrap="square" rtlCol="0">
            <a:spAutoFit/>
          </a:bodyPr>
          <a:lstStyle/>
          <a:p>
            <a:r>
              <a:rPr lang="fr-FR" sz="2400" u="sng" dirty="0" smtClean="0"/>
              <a:t>La liturgie</a:t>
            </a:r>
            <a:r>
              <a:rPr lang="fr-FR" sz="2400" dirty="0" smtClean="0"/>
              <a:t> : </a:t>
            </a:r>
          </a:p>
          <a:p>
            <a:endParaRPr lang="fr-FR" sz="1000" dirty="0" smtClean="0"/>
          </a:p>
          <a:p>
            <a:pPr>
              <a:buFontTx/>
              <a:buChar char="-"/>
            </a:pPr>
            <a:r>
              <a:rPr lang="fr-FR" sz="2400" dirty="0" smtClean="0"/>
              <a:t> aux cotés du prêtre durant l’Eucharistie, il rend présentes les personnes éloignées, les « chrétiens du seuil », et rassemble tout ce qui est vécu dans notre société, offert comme « fruit du travail des hommes ». </a:t>
            </a:r>
          </a:p>
          <a:p>
            <a:pPr>
              <a:buFontTx/>
              <a:buChar char="-"/>
            </a:pPr>
            <a:endParaRPr lang="fr-FR" sz="1000" dirty="0" smtClean="0"/>
          </a:p>
          <a:p>
            <a:pPr>
              <a:buFontTx/>
              <a:buChar char="-"/>
            </a:pPr>
            <a:r>
              <a:rPr lang="fr-FR" sz="2400" dirty="0" smtClean="0"/>
              <a:t> le diacre peut baptiser, recevoir le consentement des époux lors de leur mariage, et comme tous paroissiens, célébrer les funérailles, animer un temps de prière ou une célébration de la parole.</a:t>
            </a:r>
          </a:p>
          <a:p>
            <a:r>
              <a:rPr lang="fr-FR" sz="2400" dirty="0" smtClean="0"/>
              <a:t> </a:t>
            </a:r>
          </a:p>
          <a:p>
            <a:endParaRPr lang="fr-FR" sz="2400" dirty="0" smtClean="0"/>
          </a:p>
          <a:p>
            <a:r>
              <a:rPr lang="fr-FR" sz="2400" dirty="0" smtClean="0"/>
              <a:t> </a:t>
            </a:r>
          </a:p>
          <a:p>
            <a:endParaRPr lang="fr-FR" sz="2400" dirty="0" smtClean="0"/>
          </a:p>
          <a:p>
            <a:endParaRPr lang="fr-FR" dirty="0"/>
          </a:p>
        </p:txBody>
      </p:sp>
      <p:pic>
        <p:nvPicPr>
          <p:cNvPr id="6" name="Image 5" descr="accompagner-diacres.png"/>
          <p:cNvPicPr>
            <a:picLocks noChangeAspect="1"/>
          </p:cNvPicPr>
          <p:nvPr/>
        </p:nvPicPr>
        <p:blipFill>
          <a:blip r:embed="rId3"/>
          <a:srcRect l="14200" r="39651"/>
          <a:stretch>
            <a:fillRect/>
          </a:stretch>
        </p:blipFill>
        <p:spPr>
          <a:xfrm>
            <a:off x="142844" y="1857364"/>
            <a:ext cx="1643074" cy="2428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diacre4"/>
          <p:cNvPicPr>
            <a:picLocks noChangeAspect="1" noChangeArrowheads="1"/>
          </p:cNvPicPr>
          <p:nvPr/>
        </p:nvPicPr>
        <p:blipFill>
          <a:blip r:embed="rId2"/>
          <a:srcRect l="8747"/>
          <a:stretch>
            <a:fillRect/>
          </a:stretch>
        </p:blipFill>
        <p:spPr bwMode="auto">
          <a:xfrm>
            <a:off x="0" y="2285992"/>
            <a:ext cx="2235519" cy="2714645"/>
          </a:xfrm>
          <a:prstGeom prst="rect">
            <a:avLst/>
          </a:prstGeom>
          <a:noFill/>
          <a:ln w="9525">
            <a:noFill/>
            <a:miter lim="800000"/>
            <a:headEnd/>
            <a:tailEnd/>
          </a:ln>
        </p:spPr>
      </p:pic>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 Faire » ou « Etre » ?</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5539978"/>
          </a:xfrm>
          <a:prstGeom prst="rect">
            <a:avLst/>
          </a:prstGeom>
          <a:noFill/>
        </p:spPr>
        <p:txBody>
          <a:bodyPr wrap="square" rtlCol="0">
            <a:spAutoFit/>
          </a:bodyPr>
          <a:lstStyle/>
          <a:p>
            <a:r>
              <a:rPr lang="fr-FR" sz="2400" dirty="0" smtClean="0"/>
              <a:t>Le diacre peut donc faire des choses très diverses selon :</a:t>
            </a:r>
          </a:p>
          <a:p>
            <a:endParaRPr lang="fr-FR" sz="2400" dirty="0" smtClean="0"/>
          </a:p>
          <a:p>
            <a:pPr>
              <a:buFontTx/>
              <a:buChar char="-"/>
            </a:pPr>
            <a:r>
              <a:rPr lang="fr-FR" sz="2400" dirty="0" smtClean="0"/>
              <a:t> ses charismes personnels, </a:t>
            </a:r>
          </a:p>
          <a:p>
            <a:pPr>
              <a:buFontTx/>
              <a:buChar char="-"/>
            </a:pPr>
            <a:r>
              <a:rPr lang="fr-FR" sz="2400" dirty="0" smtClean="0"/>
              <a:t> les besoins de la communauté de paroisse et </a:t>
            </a:r>
          </a:p>
          <a:p>
            <a:pPr>
              <a:buFontTx/>
              <a:buChar char="-"/>
            </a:pPr>
            <a:r>
              <a:rPr lang="fr-FR" sz="2400" dirty="0" smtClean="0"/>
              <a:t> sa disponibilité.</a:t>
            </a:r>
          </a:p>
          <a:p>
            <a:pPr>
              <a:buFontTx/>
              <a:buChar char="-"/>
            </a:pPr>
            <a:endParaRPr lang="fr-FR" sz="2400" dirty="0" smtClean="0"/>
          </a:p>
          <a:p>
            <a:pPr algn="ctr"/>
            <a:r>
              <a:rPr lang="fr-FR" sz="2400" i="1" dirty="0" smtClean="0"/>
              <a:t>Mais être diacre,</a:t>
            </a:r>
          </a:p>
          <a:p>
            <a:pPr algn="ctr"/>
            <a:r>
              <a:rPr lang="fr-FR" sz="2400" i="1" dirty="0" smtClean="0"/>
              <a:t> ce n’est pas seulement « faire », </a:t>
            </a:r>
          </a:p>
          <a:p>
            <a:pPr algn="ctr"/>
            <a:r>
              <a:rPr lang="fr-FR" sz="2400" i="1" dirty="0" smtClean="0"/>
              <a:t>c’est surtout « être ».</a:t>
            </a:r>
          </a:p>
          <a:p>
            <a:r>
              <a:rPr lang="fr-FR" sz="2400" dirty="0" smtClean="0"/>
              <a:t> </a:t>
            </a:r>
          </a:p>
          <a:p>
            <a:endParaRPr lang="fr-FR" sz="2400" dirty="0" smtClean="0"/>
          </a:p>
          <a:p>
            <a:r>
              <a:rPr lang="fr-FR" sz="2400" dirty="0" smtClean="0"/>
              <a:t> </a:t>
            </a:r>
          </a:p>
          <a:p>
            <a:endParaRPr lang="fr-FR" sz="2400"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Le diaconat permanent</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smtClean="0"/>
          </a:p>
          <a:p>
            <a:endParaRPr lang="fr-FR" dirty="0"/>
          </a:p>
        </p:txBody>
      </p:sp>
      <p:sp>
        <p:nvSpPr>
          <p:cNvPr id="7" name="ZoneTexte 6"/>
          <p:cNvSpPr txBox="1"/>
          <p:nvPr/>
        </p:nvSpPr>
        <p:spPr>
          <a:xfrm>
            <a:off x="1714480" y="1857364"/>
            <a:ext cx="6429420" cy="2554545"/>
          </a:xfrm>
          <a:prstGeom prst="rect">
            <a:avLst/>
          </a:prstGeom>
          <a:noFill/>
        </p:spPr>
        <p:txBody>
          <a:bodyPr wrap="square" rtlCol="0">
            <a:spAutoFit/>
          </a:bodyPr>
          <a:lstStyle/>
          <a:p>
            <a:pPr algn="ctr"/>
            <a:r>
              <a:rPr lang="fr-FR" sz="3200" dirty="0" smtClean="0"/>
              <a:t>Ordonné </a:t>
            </a:r>
          </a:p>
          <a:p>
            <a:pPr algn="ctr"/>
            <a:r>
              <a:rPr lang="fr-FR" sz="3200" dirty="0" smtClean="0"/>
              <a:t>pour l’amour du Christ et </a:t>
            </a:r>
          </a:p>
          <a:p>
            <a:pPr algn="ctr"/>
            <a:r>
              <a:rPr lang="fr-FR" sz="3200" dirty="0" smtClean="0"/>
              <a:t>l’annonce de son Evangile, </a:t>
            </a:r>
          </a:p>
          <a:p>
            <a:pPr algn="ctr"/>
            <a:r>
              <a:rPr lang="fr-FR" sz="3200" dirty="0" smtClean="0"/>
              <a:t>pour le service de l’Eglise </a:t>
            </a:r>
          </a:p>
          <a:p>
            <a:pPr algn="ctr"/>
            <a:r>
              <a:rPr lang="fr-FR" sz="3200" dirty="0" smtClean="0"/>
              <a:t>et de tout homme.</a:t>
            </a:r>
            <a:endParaRPr lang="fr-FR"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sz="3800" dirty="0" smtClean="0"/>
              <a:t>Pourquoi ordonner des diacres ?</a:t>
            </a:r>
            <a:endParaRPr lang="fr-FR" sz="3800"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4001095"/>
          </a:xfrm>
          <a:prstGeom prst="rect">
            <a:avLst/>
          </a:prstGeom>
          <a:noFill/>
        </p:spPr>
        <p:txBody>
          <a:bodyPr wrap="square" rtlCol="0">
            <a:spAutoFit/>
          </a:bodyPr>
          <a:lstStyle/>
          <a:p>
            <a:r>
              <a:rPr lang="fr-FR" sz="2400" dirty="0" smtClean="0"/>
              <a:t>Certainement pas pour faire face au manque de prêtre. </a:t>
            </a:r>
          </a:p>
          <a:p>
            <a:endParaRPr lang="fr-FR" sz="1000" dirty="0" smtClean="0"/>
          </a:p>
          <a:p>
            <a:r>
              <a:rPr lang="fr-FR" sz="2400" dirty="0" smtClean="0"/>
              <a:t>Les diacres ne sont pas ordonnés à la présidence des communautés. </a:t>
            </a:r>
          </a:p>
          <a:p>
            <a:endParaRPr lang="fr-FR" sz="1000" dirty="0" smtClean="0"/>
          </a:p>
          <a:p>
            <a:r>
              <a:rPr lang="fr-FR" sz="2400" dirty="0" smtClean="0"/>
              <a:t>Les prêtres resteront toujours indispensables dans l'Eglise et la diminution de leur nombre comme leur vieillissement doivent rester une préoccupation pour l'Eglise de ce temps.</a:t>
            </a:r>
          </a:p>
          <a:p>
            <a:endParaRPr lang="fr-FR" sz="2400" dirty="0" smtClean="0"/>
          </a:p>
          <a:p>
            <a:endParaRPr lang="fr-FR" dirty="0"/>
          </a:p>
        </p:txBody>
      </p:sp>
      <p:pic>
        <p:nvPicPr>
          <p:cNvPr id="6" name="Image 5" descr="pastor-1450094_960_720.png"/>
          <p:cNvPicPr>
            <a:picLocks noChangeAspect="1"/>
          </p:cNvPicPr>
          <p:nvPr/>
        </p:nvPicPr>
        <p:blipFill>
          <a:blip r:embed="rId3"/>
          <a:stretch>
            <a:fillRect/>
          </a:stretch>
        </p:blipFill>
        <p:spPr>
          <a:xfrm>
            <a:off x="214282" y="1928802"/>
            <a:ext cx="1637305" cy="2643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sz="3800" dirty="0" smtClean="0"/>
              <a:t>Pourquoi ordonner des diacres ?</a:t>
            </a:r>
            <a:endParaRPr lang="fr-FR" sz="3800"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6217087"/>
          </a:xfrm>
          <a:prstGeom prst="rect">
            <a:avLst/>
          </a:prstGeom>
          <a:noFill/>
        </p:spPr>
        <p:txBody>
          <a:bodyPr wrap="square" rtlCol="0">
            <a:spAutoFit/>
          </a:bodyPr>
          <a:lstStyle/>
          <a:p>
            <a:r>
              <a:rPr lang="fr-FR" sz="2400" u="sng" dirty="0" smtClean="0"/>
              <a:t>Et les laïcs engagés</a:t>
            </a:r>
            <a:r>
              <a:rPr lang="fr-FR" sz="2400" dirty="0" smtClean="0"/>
              <a:t> …</a:t>
            </a:r>
          </a:p>
          <a:p>
            <a:endParaRPr lang="fr-FR" sz="2400" b="1" dirty="0" smtClean="0"/>
          </a:p>
          <a:p>
            <a:r>
              <a:rPr lang="fr-FR" sz="2400" dirty="0" smtClean="0"/>
              <a:t>Les diacres ne prétendent pas prendre leur place. </a:t>
            </a:r>
            <a:endParaRPr lang="fr-FR" sz="1000" dirty="0" smtClean="0"/>
          </a:p>
          <a:p>
            <a:r>
              <a:rPr lang="fr-FR" sz="2400" dirty="0" smtClean="0"/>
              <a:t>C'est ensemble, évêques, prêtres, diacres, laïcs, que nous formons l'Eglise et que nous collaborons pour le bien de tous. </a:t>
            </a:r>
          </a:p>
          <a:p>
            <a:r>
              <a:rPr lang="fr-FR" sz="1000" dirty="0" smtClean="0"/>
              <a:t/>
            </a:r>
            <a:br>
              <a:rPr lang="fr-FR" sz="1000" dirty="0" smtClean="0"/>
            </a:br>
            <a:r>
              <a:rPr lang="fr-FR" sz="2400" dirty="0" smtClean="0"/>
              <a:t>De plus, les diacres ne se définissent pas avant tout par les tâches qu'ils accomplissent, mais par le signe du Christ serviteur qu'ils sont du fait de leur ordination. </a:t>
            </a:r>
          </a:p>
          <a:p>
            <a:r>
              <a:rPr lang="fr-FR" sz="2400" dirty="0" smtClean="0"/>
              <a:t>Cela ne remet pas en cause l'importance de la participation des laïcs à la vie de l'Eglise. </a:t>
            </a:r>
          </a:p>
          <a:p>
            <a:endParaRPr lang="fr-FR" sz="2400" dirty="0" smtClean="0"/>
          </a:p>
          <a:p>
            <a:r>
              <a:rPr lang="fr-FR" sz="2400" dirty="0" smtClean="0"/>
              <a:t> </a:t>
            </a:r>
          </a:p>
          <a:p>
            <a:endParaRPr lang="fr-FR" sz="2400" dirty="0" smtClean="0"/>
          </a:p>
          <a:p>
            <a:endParaRPr lang="fr-FR" dirty="0"/>
          </a:p>
        </p:txBody>
      </p:sp>
      <p:pic>
        <p:nvPicPr>
          <p:cNvPr id="7" name="Image 6" descr="laics_eglise-9bfbe.jpg"/>
          <p:cNvPicPr>
            <a:picLocks noChangeAspect="1"/>
          </p:cNvPicPr>
          <p:nvPr/>
        </p:nvPicPr>
        <p:blipFill>
          <a:blip r:embed="rId3"/>
          <a:stretch>
            <a:fillRect/>
          </a:stretch>
        </p:blipFill>
        <p:spPr>
          <a:xfrm>
            <a:off x="0" y="1857364"/>
            <a:ext cx="1790670" cy="23006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sz="3800" dirty="0" smtClean="0"/>
              <a:t>Pourquoi ordonner des diacres ?</a:t>
            </a:r>
            <a:endParaRPr lang="fr-FR" sz="3800"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5909310"/>
          </a:xfrm>
          <a:prstGeom prst="rect">
            <a:avLst/>
          </a:prstGeom>
          <a:noFill/>
        </p:spPr>
        <p:txBody>
          <a:bodyPr wrap="square" rtlCol="0">
            <a:spAutoFit/>
          </a:bodyPr>
          <a:lstStyle/>
          <a:p>
            <a:r>
              <a:rPr lang="fr-FR" sz="2400" u="sng" dirty="0" smtClean="0"/>
              <a:t>L’Eglise a besoin des diacres car elle a besoin de serviteurs qui soient aussi signes</a:t>
            </a:r>
            <a:r>
              <a:rPr lang="fr-FR" sz="2400" dirty="0" smtClean="0"/>
              <a:t>. </a:t>
            </a:r>
          </a:p>
          <a:p>
            <a:endParaRPr lang="fr-FR" sz="2400" dirty="0" smtClean="0"/>
          </a:p>
          <a:p>
            <a:r>
              <a:rPr lang="fr-FR" sz="2400" dirty="0" smtClean="0"/>
              <a:t>En dehors et dans l’Eglise, les diacres sont témoins et signes du Christ Serviteur. Ils rappellent à tous que l’Eglise est fidèle au Christ lorsqu’elle se fait servante, accueillante et proche de tous.</a:t>
            </a:r>
          </a:p>
          <a:p>
            <a:endParaRPr lang="fr-FR" sz="2400" dirty="0" smtClean="0"/>
          </a:p>
          <a:p>
            <a:r>
              <a:rPr lang="fr-FR" sz="2400" dirty="0" smtClean="0"/>
              <a:t>Les diacres sont consacrés pour exprimer au nom du Christ et de l’Eglise, la priorité évangélique pour les pauvres et les petits, les exclus de la vie sociale qui restent souvent au seuil de l’Eglise.</a:t>
            </a:r>
          </a:p>
          <a:p>
            <a:endParaRPr lang="fr-FR" sz="2400" dirty="0" smtClean="0"/>
          </a:p>
          <a:p>
            <a:endParaRPr lang="fr-FR" sz="2400" b="1" dirty="0" smtClean="0"/>
          </a:p>
          <a:p>
            <a:endParaRPr lang="fr-FR" sz="2400" dirty="0" smtClean="0"/>
          </a:p>
          <a:p>
            <a:endParaRPr lang="fr-FR" dirty="0"/>
          </a:p>
        </p:txBody>
      </p:sp>
      <p:pic>
        <p:nvPicPr>
          <p:cNvPr id="7" name="Image 6" descr="Cristo_Redentor_Rio_de_Janeiro_4.jpg"/>
          <p:cNvPicPr>
            <a:picLocks noChangeAspect="1"/>
          </p:cNvPicPr>
          <p:nvPr/>
        </p:nvPicPr>
        <p:blipFill>
          <a:blip r:embed="rId3"/>
          <a:srcRect l="12080" t="14706"/>
          <a:stretch>
            <a:fillRect/>
          </a:stretch>
        </p:blipFill>
        <p:spPr>
          <a:xfrm>
            <a:off x="-1" y="1857364"/>
            <a:ext cx="1828529" cy="2428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Etre diacre</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5109091"/>
          </a:xfrm>
          <a:prstGeom prst="rect">
            <a:avLst/>
          </a:prstGeom>
          <a:noFill/>
        </p:spPr>
        <p:txBody>
          <a:bodyPr wrap="square" rtlCol="0">
            <a:spAutoFit/>
          </a:bodyPr>
          <a:lstStyle/>
          <a:p>
            <a:r>
              <a:rPr lang="fr-FR" sz="2400" dirty="0" smtClean="0"/>
              <a:t>C’est tout d’abord un chemin de foi qui répond à un appel de Dieu. Appel et chemin qu’il convient d’inscrire dans le durée et la prière.</a:t>
            </a:r>
          </a:p>
          <a:p>
            <a:endParaRPr lang="fr-FR" sz="1000" dirty="0" smtClean="0"/>
          </a:p>
          <a:p>
            <a:r>
              <a:rPr lang="fr-FR" sz="2400" u="sng" dirty="0" smtClean="0"/>
              <a:t>L’interpellation</a:t>
            </a:r>
            <a:r>
              <a:rPr lang="fr-FR" sz="2400" dirty="0" smtClean="0"/>
              <a:t> : c’est l’Eglise (via le curé de la paroisse, ou via un mouvement d’Eglise) qui sollicite pour le ministère diaconal, en fonction des besoins du diocèse et des aptitudes perçues.</a:t>
            </a:r>
          </a:p>
          <a:p>
            <a:endParaRPr lang="fr-FR" sz="1000" dirty="0" smtClean="0"/>
          </a:p>
          <a:p>
            <a:r>
              <a:rPr lang="fr-FR" sz="2400" u="sng" dirty="0" smtClean="0"/>
              <a:t>La présentation</a:t>
            </a:r>
            <a:r>
              <a:rPr lang="fr-FR" sz="2400" dirty="0" smtClean="0"/>
              <a:t> : dans ce cas le postulant se propose lui-même au discernement de l’Eglise. Cela suppose un discernement personnel préalable dans la prière, appuyé par un accompagnement spirituel. </a:t>
            </a:r>
          </a:p>
          <a:p>
            <a:endParaRPr lang="fr-FR" sz="2400" dirty="0" smtClean="0"/>
          </a:p>
          <a:p>
            <a:endParaRPr lang="fr-FR" dirty="0"/>
          </a:p>
        </p:txBody>
      </p:sp>
      <p:pic>
        <p:nvPicPr>
          <p:cNvPr id="7" name="Image 6" descr="image_preview.jpg"/>
          <p:cNvPicPr>
            <a:picLocks noChangeAspect="1"/>
          </p:cNvPicPr>
          <p:nvPr/>
        </p:nvPicPr>
        <p:blipFill>
          <a:blip r:embed="rId3"/>
          <a:srcRect l="16000" r="7200"/>
          <a:stretch>
            <a:fillRect/>
          </a:stretch>
        </p:blipFill>
        <p:spPr>
          <a:xfrm>
            <a:off x="0" y="2000240"/>
            <a:ext cx="1785950" cy="2786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Etre diacre</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5478423"/>
          </a:xfrm>
          <a:prstGeom prst="rect">
            <a:avLst/>
          </a:prstGeom>
          <a:noFill/>
        </p:spPr>
        <p:txBody>
          <a:bodyPr wrap="square" rtlCol="0">
            <a:spAutoFit/>
          </a:bodyPr>
          <a:lstStyle/>
          <a:p>
            <a:r>
              <a:rPr lang="fr-FR" sz="2400" b="1" u="sng" dirty="0" smtClean="0"/>
              <a:t>Le discernement et l’accompagnement </a:t>
            </a:r>
          </a:p>
          <a:p>
            <a:endParaRPr lang="fr-FR" sz="2400" b="1" u="sng" dirty="0" smtClean="0"/>
          </a:p>
          <a:p>
            <a:r>
              <a:rPr lang="fr-FR" sz="2400" dirty="0" smtClean="0"/>
              <a:t>Le cheminement débute (y compris pour l’épouse), par deux années de discernement dans un groupe de recherche avec d’autre postulants se réunissant 1 jour ou week-end par mois. </a:t>
            </a:r>
          </a:p>
          <a:p>
            <a:endParaRPr lang="fr-FR" sz="1000" dirty="0" smtClean="0"/>
          </a:p>
          <a:p>
            <a:r>
              <a:rPr lang="fr-FR" sz="2400" dirty="0" smtClean="0"/>
              <a:t>C’est un lieu d’échange fraternel, de vérification et d’approfondissement de la vie spirituelle. </a:t>
            </a:r>
          </a:p>
          <a:p>
            <a:endParaRPr lang="fr-FR" sz="1000" dirty="0" smtClean="0"/>
          </a:p>
          <a:p>
            <a:r>
              <a:rPr lang="fr-FR" sz="2400" dirty="0" smtClean="0"/>
              <a:t>Cette période de discernement doit permettre de vérifier si le ministère diaconal paraît ou non correspondre à un appel du Seigneur. </a:t>
            </a:r>
          </a:p>
          <a:p>
            <a:endParaRPr lang="fr-FR" sz="2400" dirty="0" smtClean="0"/>
          </a:p>
          <a:p>
            <a:endParaRPr lang="fr-FR" sz="2400" dirty="0" smtClean="0"/>
          </a:p>
          <a:p>
            <a:endParaRPr lang="fr-FR" dirty="0"/>
          </a:p>
        </p:txBody>
      </p:sp>
      <p:pic>
        <p:nvPicPr>
          <p:cNvPr id="6" name="Image 5" descr="niIRID0OC434VlHkRdJaEfCdUQE.gif"/>
          <p:cNvPicPr>
            <a:picLocks noChangeAspect="1"/>
          </p:cNvPicPr>
          <p:nvPr/>
        </p:nvPicPr>
        <p:blipFill>
          <a:blip r:embed="rId3"/>
          <a:srcRect l="3118"/>
          <a:stretch>
            <a:fillRect/>
          </a:stretch>
        </p:blipFill>
        <p:spPr>
          <a:xfrm>
            <a:off x="0" y="2143116"/>
            <a:ext cx="1857356" cy="2561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Etre diacre</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4431983"/>
          </a:xfrm>
          <a:prstGeom prst="rect">
            <a:avLst/>
          </a:prstGeom>
          <a:noFill/>
        </p:spPr>
        <p:txBody>
          <a:bodyPr wrap="square" rtlCol="0">
            <a:spAutoFit/>
          </a:bodyPr>
          <a:lstStyle/>
          <a:p>
            <a:r>
              <a:rPr lang="fr-FR" sz="2400" b="1" u="sng" dirty="0" smtClean="0"/>
              <a:t>Le discernement et l’accompagnement </a:t>
            </a:r>
          </a:p>
          <a:p>
            <a:endParaRPr lang="fr-FR" sz="2400" b="1" u="sng" dirty="0" smtClean="0"/>
          </a:p>
          <a:p>
            <a:r>
              <a:rPr lang="fr-FR" sz="2400" dirty="0" smtClean="0"/>
              <a:t>Pour les épouses, il s’agit de trouver la liberté spirituelle de dire « oui » ou « non » à la perspective de l’ordination.</a:t>
            </a:r>
          </a:p>
          <a:p>
            <a:endParaRPr lang="fr-FR" sz="2400" dirty="0" smtClean="0"/>
          </a:p>
          <a:p>
            <a:r>
              <a:rPr lang="fr-FR" sz="2400" dirty="0" smtClean="0"/>
              <a:t>Parallèlement, le postulant devra également suivre le cycle de formation diocésain d’initiation théologique (1 samedi par mois sur 2 ans + 1 soirée par mois).</a:t>
            </a:r>
          </a:p>
          <a:p>
            <a:endParaRPr lang="fr-FR" sz="2400" dirty="0" smtClean="0"/>
          </a:p>
          <a:p>
            <a:endParaRPr lang="fr-FR" sz="2400" dirty="0" smtClean="0"/>
          </a:p>
          <a:p>
            <a:endParaRPr lang="fr-FR" dirty="0"/>
          </a:p>
        </p:txBody>
      </p:sp>
      <p:pic>
        <p:nvPicPr>
          <p:cNvPr id="6" name="Image 5" descr="k14090811.jpg"/>
          <p:cNvPicPr>
            <a:picLocks noChangeAspect="1"/>
          </p:cNvPicPr>
          <p:nvPr/>
        </p:nvPicPr>
        <p:blipFill>
          <a:blip r:embed="rId3"/>
          <a:srcRect l="11110" r="11112"/>
          <a:stretch>
            <a:fillRect/>
          </a:stretch>
        </p:blipFill>
        <p:spPr>
          <a:xfrm>
            <a:off x="0" y="2143116"/>
            <a:ext cx="1832643" cy="1562099"/>
          </a:xfrm>
          <a:prstGeom prst="rect">
            <a:avLst/>
          </a:prstGeom>
        </p:spPr>
      </p:pic>
      <p:pic>
        <p:nvPicPr>
          <p:cNvPr id="12" name="Image 11" descr="éditeur-de-livre.jpg"/>
          <p:cNvPicPr>
            <a:picLocks noChangeAspect="1"/>
          </p:cNvPicPr>
          <p:nvPr/>
        </p:nvPicPr>
        <p:blipFill>
          <a:blip r:embed="rId4" cstate="print"/>
          <a:stretch>
            <a:fillRect/>
          </a:stretch>
        </p:blipFill>
        <p:spPr>
          <a:xfrm>
            <a:off x="0" y="3714752"/>
            <a:ext cx="1804416" cy="1200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Formation</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5693866"/>
          </a:xfrm>
          <a:prstGeom prst="rect">
            <a:avLst/>
          </a:prstGeom>
          <a:noFill/>
        </p:spPr>
        <p:txBody>
          <a:bodyPr wrap="square" rtlCol="0">
            <a:spAutoFit/>
          </a:bodyPr>
          <a:lstStyle/>
          <a:p>
            <a:r>
              <a:rPr lang="fr-FR" sz="2400" b="1" u="sng" dirty="0" smtClean="0"/>
              <a:t>La formation</a:t>
            </a:r>
            <a:r>
              <a:rPr lang="fr-FR" sz="2400" b="1" dirty="0" smtClean="0"/>
              <a:t> </a:t>
            </a:r>
          </a:p>
          <a:p>
            <a:r>
              <a:rPr lang="fr-FR" sz="2400" dirty="0" smtClean="0"/>
              <a:t>Elle s’étend sur 6 années </a:t>
            </a:r>
            <a:r>
              <a:rPr lang="fr-FR" dirty="0" smtClean="0"/>
              <a:t>(1 jour ou </a:t>
            </a:r>
            <a:r>
              <a:rPr lang="fr-FR" dirty="0" err="1" smtClean="0"/>
              <a:t>weed-end</a:t>
            </a:r>
            <a:r>
              <a:rPr lang="fr-FR" dirty="0" smtClean="0"/>
              <a:t> par mois)</a:t>
            </a:r>
            <a:r>
              <a:rPr lang="fr-FR" sz="2400" dirty="0" smtClean="0"/>
              <a:t> : </a:t>
            </a:r>
          </a:p>
          <a:p>
            <a:r>
              <a:rPr lang="fr-FR" sz="2400" dirty="0" smtClean="0"/>
              <a:t>3 années de formation initiale avant l’ordination, puis 3 années de formation complémentaire. </a:t>
            </a:r>
          </a:p>
          <a:p>
            <a:r>
              <a:rPr lang="fr-FR" sz="2400" dirty="0" smtClean="0"/>
              <a:t>Pour qu’elles soient parties prenantes de ce cheminement, les épouses sont invitées à y participer.</a:t>
            </a:r>
          </a:p>
          <a:p>
            <a:endParaRPr lang="fr-FR" sz="1000" dirty="0" smtClean="0"/>
          </a:p>
          <a:p>
            <a:r>
              <a:rPr lang="fr-FR" sz="2400" dirty="0" smtClean="0"/>
              <a:t>La formation doit permettre de progresser : </a:t>
            </a:r>
          </a:p>
          <a:p>
            <a:pPr lvl="0"/>
            <a:r>
              <a:rPr lang="fr-FR" sz="2400" dirty="0" smtClean="0"/>
              <a:t> - humainement, </a:t>
            </a:r>
          </a:p>
          <a:p>
            <a:pPr lvl="0"/>
            <a:r>
              <a:rPr lang="fr-FR" sz="2400" dirty="0" smtClean="0"/>
              <a:t> - spirituellement, </a:t>
            </a:r>
          </a:p>
          <a:p>
            <a:pPr lvl="0"/>
            <a:r>
              <a:rPr lang="fr-FR" sz="2400" dirty="0" smtClean="0"/>
              <a:t> - dans l’intelligence de la foi, </a:t>
            </a:r>
          </a:p>
          <a:p>
            <a:r>
              <a:rPr lang="fr-FR" sz="2400" dirty="0" smtClean="0"/>
              <a:t>et de développer des compétences pastorales et liturgiques.</a:t>
            </a:r>
          </a:p>
          <a:p>
            <a:endParaRPr lang="fr-FR" sz="2400" dirty="0" smtClean="0"/>
          </a:p>
          <a:p>
            <a:endParaRPr lang="fr-FR" sz="2400" dirty="0" smtClean="0"/>
          </a:p>
          <a:p>
            <a:endParaRPr lang="fr-FR" dirty="0"/>
          </a:p>
        </p:txBody>
      </p:sp>
      <p:grpSp>
        <p:nvGrpSpPr>
          <p:cNvPr id="9" name="Groupe 8"/>
          <p:cNvGrpSpPr/>
          <p:nvPr/>
        </p:nvGrpSpPr>
        <p:grpSpPr>
          <a:xfrm>
            <a:off x="140677" y="1928802"/>
            <a:ext cx="1645241" cy="2143140"/>
            <a:chOff x="140677" y="1928802"/>
            <a:chExt cx="1645241" cy="2143140"/>
          </a:xfrm>
        </p:grpSpPr>
        <p:pic>
          <p:nvPicPr>
            <p:cNvPr id="6" name="Image 5" descr="demander-formation.jpg"/>
            <p:cNvPicPr>
              <a:picLocks noChangeAspect="1"/>
            </p:cNvPicPr>
            <p:nvPr/>
          </p:nvPicPr>
          <p:blipFill>
            <a:blip r:embed="rId3"/>
            <a:srcRect l="47417" r="-431" b="4635"/>
            <a:stretch>
              <a:fillRect/>
            </a:stretch>
          </p:blipFill>
          <p:spPr>
            <a:xfrm>
              <a:off x="140677" y="1928802"/>
              <a:ext cx="1645241" cy="2143140"/>
            </a:xfrm>
            <a:prstGeom prst="rect">
              <a:avLst/>
            </a:prstGeom>
          </p:spPr>
        </p:pic>
        <p:sp>
          <p:nvSpPr>
            <p:cNvPr id="7" name="Rectangle 6"/>
            <p:cNvSpPr/>
            <p:nvPr/>
          </p:nvSpPr>
          <p:spPr>
            <a:xfrm>
              <a:off x="571472" y="2357430"/>
              <a:ext cx="428628" cy="2857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Etat de vie</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5032147"/>
          </a:xfrm>
          <a:prstGeom prst="rect">
            <a:avLst/>
          </a:prstGeom>
          <a:noFill/>
        </p:spPr>
        <p:txBody>
          <a:bodyPr wrap="square" rtlCol="0">
            <a:spAutoFit/>
          </a:bodyPr>
          <a:lstStyle/>
          <a:p>
            <a:r>
              <a:rPr lang="fr-FR" sz="2400" dirty="0" smtClean="0"/>
              <a:t>Les hommes mariés doivent avoir 35 ans accomplis et au moins 10 ans de mariage lors de l’ordination. </a:t>
            </a:r>
          </a:p>
          <a:p>
            <a:pPr>
              <a:buFontTx/>
              <a:buChar char="-"/>
            </a:pPr>
            <a:endParaRPr lang="fr-FR" sz="1200" dirty="0" smtClean="0"/>
          </a:p>
          <a:p>
            <a:r>
              <a:rPr lang="fr-FR" sz="2400" dirty="0" smtClean="0"/>
              <a:t>Les célibataires doivent avoir 25 ans accomplis lors de l’ordination.</a:t>
            </a:r>
          </a:p>
          <a:p>
            <a:pPr>
              <a:buFontTx/>
              <a:buChar char="-"/>
            </a:pPr>
            <a:endParaRPr lang="fr-FR" sz="1200" dirty="0" smtClean="0"/>
          </a:p>
          <a:p>
            <a:r>
              <a:rPr lang="fr-FR" sz="2400" dirty="0" smtClean="0"/>
              <a:t>L’état de vie au moment de l’ordination est conservé, notamment en cas de veuvage.</a:t>
            </a:r>
          </a:p>
          <a:p>
            <a:endParaRPr lang="fr-FR" sz="1500" dirty="0" smtClean="0"/>
          </a:p>
          <a:p>
            <a:pPr algn="just"/>
            <a:r>
              <a:rPr lang="fr-FR" sz="2400" dirty="0" smtClean="0"/>
              <a:t>Les diacres s’engagent comme tous ministres ordonnés de l’Eglise Catholique a célébrer la liturgie des heures.</a:t>
            </a:r>
          </a:p>
          <a:p>
            <a:pPr>
              <a:buFontTx/>
              <a:buChar char="-"/>
            </a:pPr>
            <a:endParaRPr lang="fr-FR" sz="2400" dirty="0" smtClean="0"/>
          </a:p>
          <a:p>
            <a:endParaRPr lang="fr-FR" sz="2400" dirty="0" smtClean="0"/>
          </a:p>
          <a:p>
            <a:endParaRPr lang="fr-FR" dirty="0"/>
          </a:p>
        </p:txBody>
      </p:sp>
      <p:pic>
        <p:nvPicPr>
          <p:cNvPr id="6" name="Image 5" descr="6b5b503c-5c4e-4b7b-8a93-a7e4a909bfbe-1200.jpg"/>
          <p:cNvPicPr>
            <a:picLocks noChangeAspect="1"/>
          </p:cNvPicPr>
          <p:nvPr/>
        </p:nvPicPr>
        <p:blipFill>
          <a:blip r:embed="rId3"/>
          <a:srcRect l="18198" t="19072" r="18198" b="16495"/>
          <a:stretch>
            <a:fillRect/>
          </a:stretch>
        </p:blipFill>
        <p:spPr>
          <a:xfrm>
            <a:off x="0" y="3571876"/>
            <a:ext cx="1874533" cy="976319"/>
          </a:xfrm>
          <a:prstGeom prst="rect">
            <a:avLst/>
          </a:prstGeom>
        </p:spPr>
      </p:pic>
      <p:pic>
        <p:nvPicPr>
          <p:cNvPr id="7" name="Image 6" descr="276249023.jpg"/>
          <p:cNvPicPr>
            <a:picLocks noChangeAspect="1"/>
          </p:cNvPicPr>
          <p:nvPr/>
        </p:nvPicPr>
        <p:blipFill>
          <a:blip r:embed="rId4"/>
          <a:srcRect l="2822" r="22177"/>
          <a:stretch>
            <a:fillRect/>
          </a:stretch>
        </p:blipFill>
        <p:spPr>
          <a:xfrm>
            <a:off x="0" y="1857364"/>
            <a:ext cx="1903858" cy="14313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fontScale="90000"/>
          </a:bodyPr>
          <a:lstStyle/>
          <a:p>
            <a:r>
              <a:rPr lang="fr-FR" dirty="0" smtClean="0"/>
              <a:t>Le groupe d’accompagnement</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5170646"/>
          </a:xfrm>
          <a:prstGeom prst="rect">
            <a:avLst/>
          </a:prstGeom>
          <a:noFill/>
        </p:spPr>
        <p:txBody>
          <a:bodyPr wrap="square" rtlCol="0">
            <a:spAutoFit/>
          </a:bodyPr>
          <a:lstStyle/>
          <a:p>
            <a:r>
              <a:rPr lang="fr-FR" sz="2400" dirty="0" smtClean="0"/>
              <a:t>Durant les 3 ans qui précèdent l’ordination, un groupe d’accompagnement spécifique, chargé de soutenir le cheminant et son épouse, se réunit une fois par trimestre, afin de contribuer au discernement de la vocation, de réfléchir à la future mission confiée et de préparer l’accueil par la communauté locale du futur diacre.</a:t>
            </a:r>
          </a:p>
          <a:p>
            <a:endParaRPr lang="fr-FR" sz="1200" dirty="0" smtClean="0"/>
          </a:p>
          <a:p>
            <a:r>
              <a:rPr lang="fr-FR" sz="2400" dirty="0" smtClean="0"/>
              <a:t>Ce groupe d’une douzaine de personne, composé de paroissiens, de collègues de travail, de connaissances et d’amis,  est animé par un diacre référent et le curé de la paroisse.</a:t>
            </a:r>
          </a:p>
          <a:p>
            <a:endParaRPr lang="fr-FR" sz="2400" dirty="0" smtClean="0"/>
          </a:p>
          <a:p>
            <a:endParaRPr lang="fr-FR" dirty="0"/>
          </a:p>
        </p:txBody>
      </p:sp>
      <p:pic>
        <p:nvPicPr>
          <p:cNvPr id="6" name="Image 5" descr="ob_9ff405_ob-70e649-reunion2-mxox8j.jpg"/>
          <p:cNvPicPr>
            <a:picLocks noChangeAspect="1"/>
          </p:cNvPicPr>
          <p:nvPr/>
        </p:nvPicPr>
        <p:blipFill>
          <a:blip r:embed="rId3"/>
          <a:srcRect l="40392" r="3125"/>
          <a:stretch>
            <a:fillRect/>
          </a:stretch>
        </p:blipFill>
        <p:spPr>
          <a:xfrm>
            <a:off x="0" y="1643050"/>
            <a:ext cx="1857356" cy="24662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Lectorat et Acolytat</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4431983"/>
          </a:xfrm>
          <a:prstGeom prst="rect">
            <a:avLst/>
          </a:prstGeom>
          <a:noFill/>
        </p:spPr>
        <p:txBody>
          <a:bodyPr wrap="square" rtlCol="0">
            <a:spAutoFit/>
          </a:bodyPr>
          <a:lstStyle/>
          <a:p>
            <a:r>
              <a:rPr lang="fr-FR" sz="2400" dirty="0" smtClean="0"/>
              <a:t>Six mois avant l’ordination, le diacre est institué au lectorat et à l’acolytat dans sa paroisse. Il reçoit alors une aube pour signifier sa fonction de service.</a:t>
            </a:r>
          </a:p>
          <a:p>
            <a:endParaRPr lang="fr-FR" sz="1200" dirty="0" smtClean="0"/>
          </a:p>
          <a:p>
            <a:r>
              <a:rPr lang="fr-FR" sz="2400" dirty="0" smtClean="0"/>
              <a:t>Le lectorat est institué pour la fonction de proclamation de la Parole de Dieu dans l’assemblée liturgique.</a:t>
            </a:r>
          </a:p>
          <a:p>
            <a:endParaRPr lang="fr-FR" sz="1200" dirty="0" smtClean="0"/>
          </a:p>
          <a:p>
            <a:r>
              <a:rPr lang="fr-FR" sz="2400" dirty="0" smtClean="0"/>
              <a:t>L’acolytat pour s’occuper du service de l’autel et d’aider ainsi le prêtre dans les fonctions liturgiques (messe), et notamment pour distribuer l’Eucharistie.</a:t>
            </a:r>
          </a:p>
          <a:p>
            <a:endParaRPr lang="fr-FR" sz="2400" dirty="0" smtClean="0"/>
          </a:p>
          <a:p>
            <a:endParaRPr lang="fr-FR" dirty="0"/>
          </a:p>
        </p:txBody>
      </p:sp>
      <p:pic>
        <p:nvPicPr>
          <p:cNvPr id="6" name="Image 5" descr="198_aube.jpg"/>
          <p:cNvPicPr>
            <a:picLocks noChangeAspect="1"/>
          </p:cNvPicPr>
          <p:nvPr/>
        </p:nvPicPr>
        <p:blipFill>
          <a:blip r:embed="rId3" cstate="print"/>
          <a:stretch>
            <a:fillRect/>
          </a:stretch>
        </p:blipFill>
        <p:spPr>
          <a:xfrm>
            <a:off x="0" y="1785926"/>
            <a:ext cx="1588533" cy="3146040"/>
          </a:xfrm>
          <a:prstGeom prst="rect">
            <a:avLst/>
          </a:prstGeom>
        </p:spPr>
      </p:pic>
      <p:pic>
        <p:nvPicPr>
          <p:cNvPr id="7" name="Image 6" descr="bible-01.jpg"/>
          <p:cNvPicPr>
            <a:picLocks noChangeAspect="1"/>
          </p:cNvPicPr>
          <p:nvPr/>
        </p:nvPicPr>
        <p:blipFill>
          <a:blip r:embed="rId4" cstate="print"/>
          <a:srcRect t="9334" b="15998"/>
          <a:stretch>
            <a:fillRect/>
          </a:stretch>
        </p:blipFill>
        <p:spPr>
          <a:xfrm>
            <a:off x="0" y="857232"/>
            <a:ext cx="1785918" cy="1000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Le diaconat permanent</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smtClean="0"/>
          </a:p>
          <a:p>
            <a:endParaRPr lang="fr-FR" dirty="0"/>
          </a:p>
        </p:txBody>
      </p:sp>
      <p:sp>
        <p:nvSpPr>
          <p:cNvPr id="11" name="ZoneTexte 10"/>
          <p:cNvSpPr txBox="1"/>
          <p:nvPr/>
        </p:nvSpPr>
        <p:spPr>
          <a:xfrm>
            <a:off x="1714480" y="1857364"/>
            <a:ext cx="6429420" cy="923330"/>
          </a:xfrm>
          <a:prstGeom prst="rect">
            <a:avLst/>
          </a:prstGeom>
          <a:noFill/>
        </p:spPr>
        <p:txBody>
          <a:bodyPr wrap="square" rtlCol="0">
            <a:spAutoFit/>
          </a:bodyPr>
          <a:lstStyle/>
          <a:p>
            <a:pPr algn="ctr"/>
            <a:r>
              <a:rPr lang="fr-FR" sz="5400" b="1" dirty="0" smtClean="0"/>
              <a:t>PRESENTATION</a:t>
            </a:r>
            <a:endParaRPr lang="fr-FR" sz="5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L’ordination</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6463308"/>
          </a:xfrm>
          <a:prstGeom prst="rect">
            <a:avLst/>
          </a:prstGeom>
          <a:noFill/>
        </p:spPr>
        <p:txBody>
          <a:bodyPr wrap="square" rtlCol="0">
            <a:spAutoFit/>
          </a:bodyPr>
          <a:lstStyle/>
          <a:p>
            <a:r>
              <a:rPr lang="fr-FR" sz="2400" dirty="0" smtClean="0"/>
              <a:t>L’ordination, elle, est signifiée par l’imposition des mains de l’évêque :</a:t>
            </a:r>
          </a:p>
          <a:p>
            <a:endParaRPr lang="fr-FR" sz="1200" dirty="0" smtClean="0"/>
          </a:p>
          <a:p>
            <a:pPr lvl="0"/>
            <a:r>
              <a:rPr lang="fr-FR" sz="2400" dirty="0" smtClean="0"/>
              <a:t>- elle est un </a:t>
            </a:r>
            <a:r>
              <a:rPr lang="fr-FR" sz="2400" u="sng" dirty="0" smtClean="0"/>
              <a:t>acte de l’Eglise</a:t>
            </a:r>
            <a:r>
              <a:rPr lang="fr-FR" sz="2400" dirty="0" smtClean="0"/>
              <a:t> : toute la communauté est concernée.</a:t>
            </a:r>
          </a:p>
          <a:p>
            <a:pPr lvl="0"/>
            <a:r>
              <a:rPr lang="fr-FR" sz="2400" dirty="0" smtClean="0"/>
              <a:t>- elle confère </a:t>
            </a:r>
            <a:r>
              <a:rPr lang="fr-FR" sz="2400" u="sng" dirty="0" smtClean="0"/>
              <a:t>un don de l’Esprit</a:t>
            </a:r>
            <a:r>
              <a:rPr lang="fr-FR" sz="2400" dirty="0" smtClean="0"/>
              <a:t>, un charisme, une « grâce sacramentelle »en vue de la charge confiée.</a:t>
            </a:r>
          </a:p>
          <a:p>
            <a:pPr lvl="0">
              <a:buFontTx/>
              <a:buChar char="-"/>
            </a:pPr>
            <a:r>
              <a:rPr lang="fr-FR" sz="2400" dirty="0" smtClean="0"/>
              <a:t>elle fait </a:t>
            </a:r>
            <a:r>
              <a:rPr lang="fr-FR" sz="2400" u="sng" dirty="0" smtClean="0"/>
              <a:t>entrer dans un « ordre » </a:t>
            </a:r>
            <a:r>
              <a:rPr lang="fr-FR" sz="2400" dirty="0" smtClean="0"/>
              <a:t>: le ministère diaconal s’exerce en lien avec l’évêque, les prêtres et les autres diacres.</a:t>
            </a:r>
          </a:p>
          <a:p>
            <a:pPr lvl="0">
              <a:buFontTx/>
              <a:buChar char="-"/>
            </a:pPr>
            <a:endParaRPr lang="fr-FR" sz="1200" dirty="0" smtClean="0"/>
          </a:p>
          <a:p>
            <a:pPr lvl="0"/>
            <a:r>
              <a:rPr lang="fr-FR" sz="2400" dirty="0" smtClean="0"/>
              <a:t>Elle engage dans le service apostolique : le diacre entre dans le ministère hérité des Apôtres.</a:t>
            </a:r>
          </a:p>
          <a:p>
            <a:endParaRPr lang="fr-FR" sz="2400" dirty="0" smtClean="0"/>
          </a:p>
          <a:p>
            <a:endParaRPr lang="fr-FR" sz="2400" dirty="0" smtClean="0"/>
          </a:p>
          <a:p>
            <a:endParaRPr lang="fr-FR" sz="2400" dirty="0" smtClean="0"/>
          </a:p>
          <a:p>
            <a:endParaRPr lang="fr-FR" sz="2400" dirty="0" smtClean="0"/>
          </a:p>
          <a:p>
            <a:endParaRPr lang="fr-FR" dirty="0"/>
          </a:p>
        </p:txBody>
      </p:sp>
      <p:pic>
        <p:nvPicPr>
          <p:cNvPr id="7" name="Image 6" descr="l1260546_29458894364_o mini"/>
          <p:cNvPicPr/>
          <p:nvPr/>
        </p:nvPicPr>
        <p:blipFill>
          <a:blip r:embed="rId4" r:link="rId5"/>
          <a:srcRect l="47671" r="3416"/>
          <a:stretch>
            <a:fillRect/>
          </a:stretch>
        </p:blipFill>
        <p:spPr bwMode="auto">
          <a:xfrm>
            <a:off x="0" y="1928802"/>
            <a:ext cx="1785950" cy="28051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L’ordination</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4801314"/>
          </a:xfrm>
          <a:prstGeom prst="rect">
            <a:avLst/>
          </a:prstGeom>
          <a:noFill/>
        </p:spPr>
        <p:txBody>
          <a:bodyPr wrap="square" rtlCol="0">
            <a:spAutoFit/>
          </a:bodyPr>
          <a:lstStyle/>
          <a:p>
            <a:r>
              <a:rPr lang="fr-FR" sz="2400" dirty="0" smtClean="0"/>
              <a:t>Comme les prêtres et les évêques, les diacres reçoivent le sacrement de l’Ordre. C’est un don et un engagement à vie. </a:t>
            </a:r>
          </a:p>
          <a:p>
            <a:endParaRPr lang="fr-FR" sz="2400" dirty="0" smtClean="0"/>
          </a:p>
          <a:p>
            <a:r>
              <a:rPr lang="fr-FR" sz="2400" dirty="0" smtClean="0"/>
              <a:t>Lors de l’ordination, le diacre se voit remettre une étole transversale (de gauche à droite ) et l’évêque lui remet l’Evangéliaire pour marquer sa charge d’annoncer la Bonne Nouvelle.</a:t>
            </a:r>
          </a:p>
          <a:p>
            <a:endParaRPr lang="fr-FR" sz="2400" dirty="0" smtClean="0"/>
          </a:p>
          <a:p>
            <a:endParaRPr lang="fr-FR" sz="2400" dirty="0" smtClean="0"/>
          </a:p>
          <a:p>
            <a:endParaRPr lang="fr-FR" sz="2400" dirty="0" smtClean="0"/>
          </a:p>
          <a:p>
            <a:endParaRPr lang="fr-FR" sz="2400" dirty="0" smtClean="0"/>
          </a:p>
          <a:p>
            <a:endParaRPr lang="fr-FR" dirty="0"/>
          </a:p>
        </p:txBody>
      </p:sp>
      <p:pic>
        <p:nvPicPr>
          <p:cNvPr id="6" name="Image 5" descr="imagesGSEQH5L2.jpg"/>
          <p:cNvPicPr>
            <a:picLocks noChangeAspect="1"/>
          </p:cNvPicPr>
          <p:nvPr/>
        </p:nvPicPr>
        <p:blipFill>
          <a:blip r:embed="rId4"/>
          <a:srcRect l="11478" t="5837" r="11991" b="12451"/>
          <a:stretch>
            <a:fillRect/>
          </a:stretch>
        </p:blipFill>
        <p:spPr>
          <a:xfrm>
            <a:off x="0" y="2428868"/>
            <a:ext cx="1632869" cy="2286016"/>
          </a:xfrm>
          <a:prstGeom prst="rect">
            <a:avLst/>
          </a:prstGeom>
        </p:spPr>
      </p:pic>
      <p:pic>
        <p:nvPicPr>
          <p:cNvPr id="7" name="Image 6" descr="insigne-pour-diacre.jpg"/>
          <p:cNvPicPr>
            <a:picLocks noChangeAspect="1"/>
          </p:cNvPicPr>
          <p:nvPr/>
        </p:nvPicPr>
        <p:blipFill>
          <a:blip r:embed="rId5"/>
          <a:srcRect l="38750" t="6250" r="28750" b="41250"/>
          <a:stretch>
            <a:fillRect/>
          </a:stretch>
        </p:blipFill>
        <p:spPr>
          <a:xfrm>
            <a:off x="500034" y="1142984"/>
            <a:ext cx="714380" cy="1153998"/>
          </a:xfrm>
          <a:prstGeom prst="rect">
            <a:avLst/>
          </a:prstGeom>
        </p:spPr>
      </p:pic>
      <p:pic>
        <p:nvPicPr>
          <p:cNvPr id="9" name="Image 8" descr="etole-brodee.jpg"/>
          <p:cNvPicPr>
            <a:picLocks noChangeAspect="1"/>
          </p:cNvPicPr>
          <p:nvPr/>
        </p:nvPicPr>
        <p:blipFill>
          <a:blip r:embed="rId6"/>
          <a:srcRect l="12500" r="12500"/>
          <a:stretch>
            <a:fillRect/>
          </a:stretch>
        </p:blipFill>
        <p:spPr>
          <a:xfrm>
            <a:off x="0" y="2357430"/>
            <a:ext cx="1714512"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La lettre de mission</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4062651"/>
          </a:xfrm>
          <a:prstGeom prst="rect">
            <a:avLst/>
          </a:prstGeom>
          <a:noFill/>
        </p:spPr>
        <p:txBody>
          <a:bodyPr wrap="square" rtlCol="0">
            <a:spAutoFit/>
          </a:bodyPr>
          <a:lstStyle/>
          <a:p>
            <a:r>
              <a:rPr lang="fr-FR" sz="2400" dirty="0" smtClean="0"/>
              <a:t>Les missions confiée à un diacre sont formalisées dans une lettre de mission.</a:t>
            </a:r>
          </a:p>
          <a:p>
            <a:endParaRPr lang="fr-FR" sz="1200" dirty="0" smtClean="0"/>
          </a:p>
          <a:p>
            <a:r>
              <a:rPr lang="fr-FR" sz="2400" dirty="0" smtClean="0"/>
              <a:t>Cette lettre de mission est établie pour un temps déterminé, permettant de définir le ministère et d’en préciser l’orientation, les modalités d’exercice. </a:t>
            </a:r>
          </a:p>
          <a:p>
            <a:endParaRPr lang="fr-FR" sz="1200" dirty="0" smtClean="0"/>
          </a:p>
          <a:p>
            <a:r>
              <a:rPr lang="fr-FR" sz="2400" dirty="0" smtClean="0"/>
              <a:t>La lettre de mission manifeste publiquement qu’il s’agit d’une mission reçue de l’évêque et reconnue par lui.</a:t>
            </a:r>
          </a:p>
          <a:p>
            <a:endParaRPr lang="fr-FR" sz="2400" dirty="0" smtClean="0"/>
          </a:p>
          <a:p>
            <a:endParaRPr lang="fr-FR" dirty="0"/>
          </a:p>
        </p:txBody>
      </p:sp>
      <p:pic>
        <p:nvPicPr>
          <p:cNvPr id="6" name="Image 5" descr="arton491.jpg"/>
          <p:cNvPicPr>
            <a:picLocks noChangeAspect="1"/>
          </p:cNvPicPr>
          <p:nvPr/>
        </p:nvPicPr>
        <p:blipFill>
          <a:blip r:embed="rId3"/>
          <a:srcRect l="8969" r="4331"/>
          <a:stretch>
            <a:fillRect/>
          </a:stretch>
        </p:blipFill>
        <p:spPr>
          <a:xfrm>
            <a:off x="159570" y="1714488"/>
            <a:ext cx="1630177" cy="18463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Le diaconat permanent</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1026" name="Picture 2" descr="C:\Users\mutin\Desktop\paroisse\3435087812.jpg"/>
          <p:cNvPicPr>
            <a:picLocks noChangeAspect="1" noChangeArrowheads="1"/>
          </p:cNvPicPr>
          <p:nvPr/>
        </p:nvPicPr>
        <p:blipFill>
          <a:blip r:embed="rId3"/>
          <a:srcRect/>
          <a:stretch>
            <a:fillRect/>
          </a:stretch>
        </p:blipFill>
        <p:spPr bwMode="auto">
          <a:xfrm>
            <a:off x="1595145" y="1571612"/>
            <a:ext cx="7233863" cy="407196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Prière</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785918" y="1714488"/>
            <a:ext cx="6858048" cy="4678204"/>
          </a:xfrm>
          <a:prstGeom prst="rect">
            <a:avLst/>
          </a:prstGeom>
          <a:noFill/>
        </p:spPr>
        <p:txBody>
          <a:bodyPr wrap="square" rtlCol="0">
            <a:spAutoFit/>
          </a:bodyPr>
          <a:lstStyle/>
          <a:p>
            <a:r>
              <a:rPr lang="fr-FR" sz="2400" u="sng" dirty="0" smtClean="0">
                <a:latin typeface="Calibri" pitchFamily="34" charset="0"/>
              </a:rPr>
              <a:t>Dieu, toi qui est Père</a:t>
            </a:r>
            <a:r>
              <a:rPr lang="fr-FR" sz="2400" dirty="0" smtClean="0">
                <a:latin typeface="Calibri" pitchFamily="34" charset="0"/>
              </a:rPr>
              <a:t>, </a:t>
            </a:r>
          </a:p>
          <a:p>
            <a:r>
              <a:rPr lang="fr-FR" sz="2400" dirty="0" smtClean="0">
                <a:latin typeface="Calibri" pitchFamily="34" charset="0"/>
              </a:rPr>
              <a:t>nous te rendons grâce pour la mission de chaque chrétien, la vocation de tout baptisé, configuré au Christ prêtre, prophète et roi : </a:t>
            </a:r>
          </a:p>
          <a:p>
            <a:pPr>
              <a:buFontTx/>
              <a:buChar char="-"/>
            </a:pPr>
            <a:r>
              <a:rPr lang="fr-FR" sz="2400" dirty="0" smtClean="0">
                <a:latin typeface="Calibri" pitchFamily="34" charset="0"/>
              </a:rPr>
              <a:t> prêtre dans le sacerdoce de la nouvelle Alliance par une vie donnée, </a:t>
            </a:r>
          </a:p>
          <a:p>
            <a:pPr>
              <a:buFontTx/>
              <a:buChar char="-"/>
            </a:pPr>
            <a:r>
              <a:rPr lang="fr-FR" sz="2400" dirty="0" smtClean="0">
                <a:latin typeface="Calibri" pitchFamily="34" charset="0"/>
              </a:rPr>
              <a:t> prophète par l’annonce de la Parole de Dieu, </a:t>
            </a:r>
          </a:p>
          <a:p>
            <a:pPr>
              <a:buFontTx/>
              <a:buChar char="-"/>
            </a:pPr>
            <a:r>
              <a:rPr lang="fr-FR" sz="2400" dirty="0" smtClean="0">
                <a:latin typeface="Calibri" pitchFamily="34" charset="0"/>
              </a:rPr>
              <a:t> roi en mettant tout sous la mouvance de l’Esprit.</a:t>
            </a:r>
          </a:p>
          <a:p>
            <a:r>
              <a:rPr lang="fr-FR" sz="1000" dirty="0" smtClean="0">
                <a:latin typeface="Calibri" pitchFamily="34" charset="0"/>
              </a:rPr>
              <a:t> </a:t>
            </a:r>
          </a:p>
          <a:p>
            <a:r>
              <a:rPr lang="fr-FR" sz="2400" b="1" dirty="0" smtClean="0">
                <a:latin typeface="Calibri" pitchFamily="34" charset="0"/>
              </a:rPr>
              <a:t>Loué sois-tu, Dieu notre Père !</a:t>
            </a:r>
          </a:p>
          <a:p>
            <a:endParaRPr lang="fr-FR" sz="2400" b="1" dirty="0" smtClean="0">
              <a:latin typeface="Calibri" pitchFamily="34" charset="0"/>
            </a:endParaRPr>
          </a:p>
          <a:p>
            <a:endParaRPr lang="fr-FR" sz="2400" b="1" dirty="0" smtClean="0">
              <a:latin typeface="Calibri" pitchFamily="34" charset="0"/>
            </a:endParaRPr>
          </a:p>
          <a:p>
            <a:pPr algn="r"/>
            <a:r>
              <a:rPr lang="fr-FR" sz="2400" b="1" dirty="0" smtClean="0">
                <a:latin typeface="Calibri" pitchFamily="34" charset="0"/>
              </a:rPr>
              <a:t>1/3</a:t>
            </a:r>
            <a:endParaRPr lang="fr-FR" sz="2400" b="1" dirty="0">
              <a:latin typeface="Calibri" pitchFamily="34" charset="0"/>
            </a:endParaRPr>
          </a:p>
        </p:txBody>
      </p:sp>
      <p:pic>
        <p:nvPicPr>
          <p:cNvPr id="9" name="Image 8" descr="trinit12.jpg"/>
          <p:cNvPicPr>
            <a:picLocks noChangeAspect="1"/>
          </p:cNvPicPr>
          <p:nvPr/>
        </p:nvPicPr>
        <p:blipFill>
          <a:blip r:embed="rId3"/>
          <a:stretch>
            <a:fillRect/>
          </a:stretch>
        </p:blipFill>
        <p:spPr>
          <a:xfrm>
            <a:off x="0" y="2071678"/>
            <a:ext cx="1719095" cy="214313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Prière</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785918" y="1714488"/>
            <a:ext cx="6858048" cy="4678204"/>
          </a:xfrm>
          <a:prstGeom prst="rect">
            <a:avLst/>
          </a:prstGeom>
          <a:noFill/>
        </p:spPr>
        <p:txBody>
          <a:bodyPr wrap="square" rtlCol="0">
            <a:spAutoFit/>
          </a:bodyPr>
          <a:lstStyle/>
          <a:p>
            <a:r>
              <a:rPr lang="fr-FR" sz="2400" u="sng" dirty="0" smtClean="0">
                <a:latin typeface="+mj-lt"/>
              </a:rPr>
              <a:t>Dieu, toi qui est Fils</a:t>
            </a:r>
            <a:r>
              <a:rPr lang="fr-FR" sz="2400" dirty="0" smtClean="0">
                <a:latin typeface="+mj-lt"/>
              </a:rPr>
              <a:t>, </a:t>
            </a:r>
          </a:p>
          <a:p>
            <a:r>
              <a:rPr lang="fr-FR" sz="2400" dirty="0" smtClean="0">
                <a:latin typeface="+mj-lt"/>
              </a:rPr>
              <a:t>nous te rendons grâce pour les sacrements qui nous conduisent à toi, et plus particulièrement pour le sacrement de l’ordre : </a:t>
            </a:r>
          </a:p>
          <a:p>
            <a:pPr>
              <a:buFontTx/>
              <a:buChar char="-"/>
            </a:pPr>
            <a:r>
              <a:rPr lang="fr-FR" sz="2400" dirty="0" smtClean="0">
                <a:latin typeface="+mj-lt"/>
              </a:rPr>
              <a:t> sacrements de l’ordre épiscopal et de l’ordre presbytéral configurés au Christ Pasteur, et </a:t>
            </a:r>
          </a:p>
          <a:p>
            <a:pPr>
              <a:buFontTx/>
              <a:buChar char="-"/>
            </a:pPr>
            <a:r>
              <a:rPr lang="fr-FR" sz="2400" dirty="0" smtClean="0">
                <a:latin typeface="+mj-lt"/>
              </a:rPr>
              <a:t> sacrement de l’ordre diaconal configuré au Christ Serviteur, donné pour marquer la manière dont le Christ se met au service de son peuple et des hommes. </a:t>
            </a:r>
          </a:p>
          <a:p>
            <a:endParaRPr lang="fr-FR" sz="1000" dirty="0" smtClean="0">
              <a:latin typeface="+mj-lt"/>
            </a:endParaRPr>
          </a:p>
          <a:p>
            <a:r>
              <a:rPr lang="fr-FR" sz="2400" b="1" dirty="0" smtClean="0">
                <a:latin typeface="+mj-lt"/>
              </a:rPr>
              <a:t>Loué sois-tu, Jésus-Christ ! </a:t>
            </a:r>
          </a:p>
          <a:p>
            <a:pPr algn="r"/>
            <a:r>
              <a:rPr lang="fr-FR" sz="2400" b="1" dirty="0" smtClean="0">
                <a:latin typeface="+mj-lt"/>
              </a:rPr>
              <a:t>2/3</a:t>
            </a:r>
          </a:p>
        </p:txBody>
      </p:sp>
      <p:pic>
        <p:nvPicPr>
          <p:cNvPr id="7" name="Image 6" descr="trinit12.jpg"/>
          <p:cNvPicPr>
            <a:picLocks noChangeAspect="1"/>
          </p:cNvPicPr>
          <p:nvPr/>
        </p:nvPicPr>
        <p:blipFill>
          <a:blip r:embed="rId3"/>
          <a:stretch>
            <a:fillRect/>
          </a:stretch>
        </p:blipFill>
        <p:spPr>
          <a:xfrm>
            <a:off x="0" y="2071678"/>
            <a:ext cx="1719095" cy="214313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Prière</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785918" y="1714488"/>
            <a:ext cx="6858048" cy="4678204"/>
          </a:xfrm>
          <a:prstGeom prst="rect">
            <a:avLst/>
          </a:prstGeom>
          <a:noFill/>
        </p:spPr>
        <p:txBody>
          <a:bodyPr wrap="square" rtlCol="0">
            <a:spAutoFit/>
          </a:bodyPr>
          <a:lstStyle/>
          <a:p>
            <a:r>
              <a:rPr lang="fr-FR" sz="2400" u="sng" dirty="0" smtClean="0"/>
              <a:t>Dieu, toi qui est Esprit Saint</a:t>
            </a:r>
            <a:r>
              <a:rPr lang="fr-FR" sz="2400" dirty="0" smtClean="0"/>
              <a:t>, </a:t>
            </a:r>
          </a:p>
          <a:p>
            <a:r>
              <a:rPr lang="fr-FR" sz="2400" dirty="0" smtClean="0"/>
              <a:t>nous te rendons grâce pour le concile de Vatican II, qui, il y a 50 ans, rétablissait le diaconat permanent dans l’Église : </a:t>
            </a:r>
          </a:p>
          <a:p>
            <a:pPr>
              <a:buFontTx/>
              <a:buChar char="-"/>
            </a:pPr>
            <a:r>
              <a:rPr lang="fr-FR" sz="2400" dirty="0" smtClean="0"/>
              <a:t> diaconat permanent donné pour que des hommes engagés dans la société soient signe de l’Église, </a:t>
            </a:r>
          </a:p>
          <a:p>
            <a:pPr>
              <a:buFontTx/>
              <a:buChar char="-"/>
            </a:pPr>
            <a:r>
              <a:rPr lang="fr-FR" sz="2400" dirty="0" smtClean="0"/>
              <a:t> collaborant avec les évêques et les prêtres, pour annoncer la Bonne Nouvelle de l’Évangile, se mettant au service de la liturgie et au service de la charité à l’exemple du Christ. </a:t>
            </a:r>
          </a:p>
          <a:p>
            <a:endParaRPr lang="fr-FR" sz="1000" dirty="0" smtClean="0"/>
          </a:p>
          <a:p>
            <a:r>
              <a:rPr lang="fr-FR" sz="2400" b="1" dirty="0" smtClean="0"/>
              <a:t>Loué sois-tu, Esprit Saint ! </a:t>
            </a:r>
          </a:p>
          <a:p>
            <a:pPr algn="r"/>
            <a:r>
              <a:rPr lang="fr-FR" sz="2400" b="1" dirty="0" smtClean="0">
                <a:latin typeface="Calibri" pitchFamily="34" charset="0"/>
              </a:rPr>
              <a:t>3/3</a:t>
            </a:r>
            <a:endParaRPr lang="fr-FR" sz="2400" b="1" dirty="0">
              <a:latin typeface="Calibri" pitchFamily="34" charset="0"/>
            </a:endParaRPr>
          </a:p>
        </p:txBody>
      </p:sp>
      <p:pic>
        <p:nvPicPr>
          <p:cNvPr id="7" name="Image 6" descr="trinit12.jpg"/>
          <p:cNvPicPr>
            <a:picLocks noChangeAspect="1"/>
          </p:cNvPicPr>
          <p:nvPr/>
        </p:nvPicPr>
        <p:blipFill>
          <a:blip r:embed="rId3"/>
          <a:stretch>
            <a:fillRect/>
          </a:stretch>
        </p:blipFill>
        <p:spPr>
          <a:xfrm>
            <a:off x="0" y="2071678"/>
            <a:ext cx="1719095" cy="2143139"/>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Contacts  </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3428992" y="2071678"/>
            <a:ext cx="4643470" cy="3447098"/>
          </a:xfrm>
          <a:prstGeom prst="rect">
            <a:avLst/>
          </a:prstGeom>
          <a:noFill/>
        </p:spPr>
        <p:txBody>
          <a:bodyPr wrap="square" rtlCol="0">
            <a:spAutoFit/>
          </a:bodyPr>
          <a:lstStyle/>
          <a:p>
            <a:r>
              <a:rPr lang="fr-FR" sz="2000" b="1" dirty="0" smtClean="0"/>
              <a:t>RESPONSABLE du </a:t>
            </a:r>
          </a:p>
          <a:p>
            <a:r>
              <a:rPr lang="fr-FR" sz="2000" b="1" dirty="0" smtClean="0"/>
              <a:t>DIACONAT PERMANENT </a:t>
            </a:r>
          </a:p>
          <a:p>
            <a:r>
              <a:rPr lang="fr-FR" sz="2000" b="1" dirty="0" smtClean="0"/>
              <a:t>pour le diocèse d’Alsace :</a:t>
            </a:r>
          </a:p>
          <a:p>
            <a:endParaRPr lang="fr-FR" sz="2000" dirty="0" smtClean="0"/>
          </a:p>
          <a:p>
            <a:r>
              <a:rPr lang="fr-FR" sz="2000" dirty="0" smtClean="0"/>
              <a:t>Père Jean STAHL</a:t>
            </a:r>
          </a:p>
          <a:p>
            <a:r>
              <a:rPr lang="fr-FR" sz="2000" dirty="0" smtClean="0"/>
              <a:t>4 rue de Palerme</a:t>
            </a:r>
          </a:p>
          <a:p>
            <a:r>
              <a:rPr lang="fr-FR" sz="2000" dirty="0" smtClean="0"/>
              <a:t>67000 STRASBOURG</a:t>
            </a:r>
          </a:p>
          <a:p>
            <a:r>
              <a:rPr lang="fr-FR" sz="2000" dirty="0" smtClean="0"/>
              <a:t>Tél : 06 85 02 22 97</a:t>
            </a:r>
          </a:p>
          <a:p>
            <a:r>
              <a:rPr lang="fr-FR" sz="2000" u="sng" dirty="0" smtClean="0"/>
              <a:t>stahl.jean@wanadoo.fr</a:t>
            </a:r>
            <a:endParaRPr lang="fr-FR" sz="2000" dirty="0" smtClean="0"/>
          </a:p>
          <a:p>
            <a:r>
              <a:rPr lang="fr-FR" sz="2000" dirty="0" smtClean="0"/>
              <a:t> </a:t>
            </a:r>
          </a:p>
          <a:p>
            <a:endParaRPr lang="fr-FR" dirty="0"/>
          </a:p>
        </p:txBody>
      </p:sp>
      <p:pic>
        <p:nvPicPr>
          <p:cNvPr id="3074" name="Picture 2" descr="Afficher l'image d'origine"/>
          <p:cNvPicPr>
            <a:picLocks noChangeAspect="1" noChangeArrowheads="1"/>
          </p:cNvPicPr>
          <p:nvPr/>
        </p:nvPicPr>
        <p:blipFill>
          <a:blip r:embed="rId3"/>
          <a:srcRect/>
          <a:stretch>
            <a:fillRect/>
          </a:stretch>
        </p:blipFill>
        <p:spPr bwMode="auto">
          <a:xfrm>
            <a:off x="1785918" y="3357562"/>
            <a:ext cx="1571636" cy="149305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Diaconat Permanent  </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2500298" y="2357430"/>
            <a:ext cx="6000792" cy="984885"/>
          </a:xfrm>
          <a:prstGeom prst="rect">
            <a:avLst/>
          </a:prstGeom>
          <a:noFill/>
        </p:spPr>
        <p:txBody>
          <a:bodyPr wrap="square" rtlCol="0">
            <a:spAutoFit/>
          </a:bodyPr>
          <a:lstStyle/>
          <a:p>
            <a:r>
              <a:rPr lang="fr-FR" sz="4000" dirty="0" smtClean="0"/>
              <a:t>Merci de votre attention !</a:t>
            </a:r>
            <a:r>
              <a:rPr lang="fr-FR" sz="2000" dirty="0" smtClean="0"/>
              <a:t> </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Le diaconat permanent</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3000364" y="1500174"/>
            <a:ext cx="5572164" cy="5170646"/>
          </a:xfrm>
          <a:prstGeom prst="rect">
            <a:avLst/>
          </a:prstGeom>
          <a:noFill/>
        </p:spPr>
        <p:txBody>
          <a:bodyPr wrap="square" rtlCol="0">
            <a:spAutoFit/>
          </a:bodyPr>
          <a:lstStyle/>
          <a:p>
            <a:pPr>
              <a:buFontTx/>
              <a:buChar char="-"/>
            </a:pPr>
            <a:r>
              <a:rPr lang="fr-FR" sz="2400" dirty="0" smtClean="0"/>
              <a:t> Une histoire dans l’Eglise</a:t>
            </a:r>
          </a:p>
          <a:p>
            <a:pPr>
              <a:buFontTx/>
              <a:buChar char="-"/>
            </a:pPr>
            <a:r>
              <a:rPr lang="fr-FR" sz="2400" dirty="0" smtClean="0"/>
              <a:t> Situation actuelle</a:t>
            </a:r>
          </a:p>
          <a:p>
            <a:pPr>
              <a:buFontTx/>
              <a:buChar char="-"/>
            </a:pPr>
            <a:r>
              <a:rPr lang="fr-FR" sz="2400" dirty="0" smtClean="0"/>
              <a:t> Qu’est-ce qu’un diacre ?</a:t>
            </a:r>
          </a:p>
          <a:p>
            <a:pPr>
              <a:buFontTx/>
              <a:buChar char="-"/>
            </a:pPr>
            <a:r>
              <a:rPr lang="fr-FR" sz="2400" dirty="0" smtClean="0"/>
              <a:t> Triple dimension</a:t>
            </a:r>
          </a:p>
          <a:p>
            <a:r>
              <a:rPr lang="fr-FR" sz="2400" dirty="0" smtClean="0"/>
              <a:t>- Pourquoi ordonner des diacres ?</a:t>
            </a:r>
          </a:p>
          <a:p>
            <a:pPr>
              <a:buFontTx/>
              <a:buChar char="-"/>
            </a:pPr>
            <a:r>
              <a:rPr lang="fr-FR" sz="2400" dirty="0" smtClean="0"/>
              <a:t> Etre diacre</a:t>
            </a:r>
          </a:p>
          <a:p>
            <a:pPr>
              <a:buFontTx/>
              <a:buChar char="-"/>
            </a:pPr>
            <a:r>
              <a:rPr lang="fr-FR" sz="2400" dirty="0" smtClean="0"/>
              <a:t> La formation</a:t>
            </a:r>
          </a:p>
          <a:p>
            <a:pPr>
              <a:buFontTx/>
              <a:buChar char="-"/>
            </a:pPr>
            <a:r>
              <a:rPr lang="fr-FR" sz="2400" dirty="0" smtClean="0"/>
              <a:t> Le groupe d’accompagnement</a:t>
            </a:r>
          </a:p>
          <a:p>
            <a:pPr>
              <a:buFontTx/>
              <a:buChar char="-"/>
            </a:pPr>
            <a:r>
              <a:rPr lang="fr-FR" sz="2400" dirty="0" smtClean="0"/>
              <a:t> Lectorat et acolytat</a:t>
            </a:r>
          </a:p>
          <a:p>
            <a:pPr>
              <a:buFontTx/>
              <a:buChar char="-"/>
            </a:pPr>
            <a:r>
              <a:rPr lang="fr-FR" sz="2400" dirty="0" smtClean="0"/>
              <a:t> L’ordination</a:t>
            </a:r>
          </a:p>
          <a:p>
            <a:pPr>
              <a:buFontTx/>
              <a:buChar char="-"/>
            </a:pPr>
            <a:r>
              <a:rPr lang="fr-FR" sz="2400" dirty="0" smtClean="0"/>
              <a:t> La lettre de mission</a:t>
            </a:r>
          </a:p>
          <a:p>
            <a:pPr>
              <a:buFontTx/>
              <a:buChar char="-"/>
            </a:pPr>
            <a:r>
              <a:rPr lang="fr-FR" sz="2400" dirty="0" smtClean="0"/>
              <a:t>Prière pour les vocations et le diaconat</a:t>
            </a:r>
          </a:p>
          <a:p>
            <a:pPr>
              <a:buFontTx/>
              <a:buChar char="-"/>
            </a:pPr>
            <a:r>
              <a:rPr lang="fr-FR" sz="2400" dirty="0" smtClean="0"/>
              <a:t>Contacts</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Une histoire dans l’Eglise</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4555093"/>
          </a:xfrm>
          <a:prstGeom prst="rect">
            <a:avLst/>
          </a:prstGeom>
          <a:noFill/>
        </p:spPr>
        <p:txBody>
          <a:bodyPr wrap="square" rtlCol="0">
            <a:spAutoFit/>
          </a:bodyPr>
          <a:lstStyle/>
          <a:p>
            <a:r>
              <a:rPr lang="fr-FR" sz="2400" dirty="0" smtClean="0"/>
              <a:t>Actes des Apôtres 6, 1-6 </a:t>
            </a:r>
          </a:p>
          <a:p>
            <a:pPr algn="just"/>
            <a:r>
              <a:rPr lang="fr-FR" sz="1600" dirty="0" smtClean="0"/>
              <a:t>En ces jours-là, comme le nombre des disciples augmentait, les frères de langue grecque récriminèrent contre ceux de langue hébraïque, parce que les veuves de leur groupe étaient désavantagées dans le service quotidien. </a:t>
            </a:r>
          </a:p>
          <a:p>
            <a:pPr algn="just"/>
            <a:r>
              <a:rPr lang="fr-FR" sz="1600" dirty="0" smtClean="0"/>
              <a:t>Les Douze convoquèrent alors l’ensemble des disciples et leur dirent : « Il n’est pas bon que nous délaissions la parole de Dieu pour servir aux tables. </a:t>
            </a:r>
          </a:p>
          <a:p>
            <a:pPr algn="just"/>
            <a:r>
              <a:rPr lang="fr-FR" sz="1600" dirty="0" smtClean="0"/>
              <a:t>Cherchez plutôt, frères, sept d’entre vous, des hommes qui soient estimés de tous, remplis d’Esprit Saint et de sagesse, et nous les établirons dans cette charge. </a:t>
            </a:r>
          </a:p>
          <a:p>
            <a:pPr algn="just"/>
            <a:r>
              <a:rPr lang="fr-FR" sz="1600" dirty="0" smtClean="0"/>
              <a:t>En ce qui nous concerne, nous resterons assidus à la prière et au service de la Parole. » </a:t>
            </a:r>
          </a:p>
          <a:p>
            <a:pPr algn="just"/>
            <a:r>
              <a:rPr lang="fr-FR" sz="1600" dirty="0" smtClean="0"/>
              <a:t>Ces propos plurent à tout le monde, et l’on choisit : Étienne, homme rempli de foi et d’Esprit Saint, Philippe, </a:t>
            </a:r>
            <a:r>
              <a:rPr lang="fr-FR" sz="1600" dirty="0" err="1" smtClean="0"/>
              <a:t>Procore</a:t>
            </a:r>
            <a:r>
              <a:rPr lang="fr-FR" sz="1600" dirty="0" smtClean="0"/>
              <a:t>, </a:t>
            </a:r>
            <a:r>
              <a:rPr lang="fr-FR" sz="1600" dirty="0" err="1" smtClean="0"/>
              <a:t>Nicanor</a:t>
            </a:r>
            <a:r>
              <a:rPr lang="fr-FR" sz="1600" dirty="0" smtClean="0"/>
              <a:t>, Timon, </a:t>
            </a:r>
            <a:r>
              <a:rPr lang="fr-FR" sz="1600" dirty="0" err="1" smtClean="0"/>
              <a:t>Parménas</a:t>
            </a:r>
            <a:r>
              <a:rPr lang="fr-FR" sz="1600" dirty="0" smtClean="0"/>
              <a:t> et Nicolas, un converti au judaïsme, originaire d’Antioche. </a:t>
            </a:r>
          </a:p>
          <a:p>
            <a:pPr algn="just"/>
            <a:r>
              <a:rPr lang="fr-FR" sz="1600" dirty="0" smtClean="0"/>
              <a:t>On les présenta aux Apôtres, et après avoir prié, ils leur imposèrent les mains.</a:t>
            </a:r>
          </a:p>
          <a:p>
            <a:endParaRPr lang="fr-FR" sz="2400" dirty="0" smtClean="0"/>
          </a:p>
          <a:p>
            <a:endParaRPr lang="fr-FR" dirty="0"/>
          </a:p>
        </p:txBody>
      </p:sp>
      <p:grpSp>
        <p:nvGrpSpPr>
          <p:cNvPr id="11" name="Groupe 10"/>
          <p:cNvGrpSpPr/>
          <p:nvPr/>
        </p:nvGrpSpPr>
        <p:grpSpPr>
          <a:xfrm>
            <a:off x="214282" y="1714488"/>
            <a:ext cx="1500198" cy="3411518"/>
            <a:chOff x="214282" y="1714488"/>
            <a:chExt cx="1500198" cy="3411518"/>
          </a:xfrm>
        </p:grpSpPr>
        <p:pic>
          <p:nvPicPr>
            <p:cNvPr id="32770" name="Picture 2" descr="Afficher l'image d'origine"/>
            <p:cNvPicPr>
              <a:picLocks noChangeAspect="1" noChangeArrowheads="1"/>
            </p:cNvPicPr>
            <p:nvPr/>
          </p:nvPicPr>
          <p:blipFill>
            <a:blip r:embed="rId3"/>
            <a:srcRect l="26818" t="5000" r="27840" b="6477"/>
            <a:stretch>
              <a:fillRect/>
            </a:stretch>
          </p:blipFill>
          <p:spPr bwMode="auto">
            <a:xfrm>
              <a:off x="214282" y="1714488"/>
              <a:ext cx="1500198" cy="2928958"/>
            </a:xfrm>
            <a:prstGeom prst="rect">
              <a:avLst/>
            </a:prstGeom>
            <a:noFill/>
          </p:spPr>
        </p:pic>
        <p:sp>
          <p:nvSpPr>
            <p:cNvPr id="9" name="ZoneTexte 8"/>
            <p:cNvSpPr txBox="1"/>
            <p:nvPr/>
          </p:nvSpPr>
          <p:spPr>
            <a:xfrm>
              <a:off x="428596" y="4572008"/>
              <a:ext cx="1071570" cy="553998"/>
            </a:xfrm>
            <a:prstGeom prst="rect">
              <a:avLst/>
            </a:prstGeom>
            <a:noFill/>
          </p:spPr>
          <p:txBody>
            <a:bodyPr wrap="square" rtlCol="0">
              <a:spAutoFit/>
            </a:bodyPr>
            <a:lstStyle/>
            <a:p>
              <a:pPr algn="ctr"/>
              <a:r>
                <a:rPr lang="fr-FR" sz="1200" dirty="0" smtClean="0"/>
                <a:t>St Etienne</a:t>
              </a:r>
            </a:p>
            <a:p>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Une histoire dans l’Eglise</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4062651"/>
          </a:xfrm>
          <a:prstGeom prst="rect">
            <a:avLst/>
          </a:prstGeom>
          <a:noFill/>
        </p:spPr>
        <p:txBody>
          <a:bodyPr wrap="square" rtlCol="0">
            <a:spAutoFit/>
          </a:bodyPr>
          <a:lstStyle/>
          <a:p>
            <a:r>
              <a:rPr lang="fr-FR" sz="2400" dirty="0" smtClean="0"/>
              <a:t>De l’Eglise primitive au début Moyen Age : </a:t>
            </a:r>
          </a:p>
          <a:p>
            <a:endParaRPr lang="fr-FR" sz="2400" dirty="0" smtClean="0">
              <a:hlinkClick r:id="rId3" tooltip="Sacrement de l'Ordre"/>
            </a:endParaRPr>
          </a:p>
          <a:p>
            <a:r>
              <a:rPr lang="fr-FR" sz="2400" dirty="0" smtClean="0"/>
              <a:t>Le sacrement de l’ordre est constitué de trois degrés : diacre, prêtre et évêque</a:t>
            </a:r>
          </a:p>
          <a:p>
            <a:endParaRPr lang="fr-FR" sz="2400" dirty="0" smtClean="0"/>
          </a:p>
          <a:p>
            <a:r>
              <a:rPr lang="fr-FR" sz="2400" dirty="0" smtClean="0"/>
              <a:t>Diacre = charité et gestion matériel des biens de l’Eglise, rattaché directement à l’évêque.</a:t>
            </a:r>
          </a:p>
          <a:p>
            <a:r>
              <a:rPr lang="fr-FR" sz="2400" dirty="0" smtClean="0"/>
              <a:t> </a:t>
            </a:r>
          </a:p>
          <a:p>
            <a:r>
              <a:rPr lang="fr-FR" sz="2400" dirty="0" smtClean="0"/>
              <a:t>Au XIIème siècle, diaconat permanent disparaît pour n’être qu’une étape vers la prêtrise</a:t>
            </a:r>
          </a:p>
          <a:p>
            <a:endParaRPr lang="fr-FR" dirty="0"/>
          </a:p>
        </p:txBody>
      </p:sp>
      <p:grpSp>
        <p:nvGrpSpPr>
          <p:cNvPr id="9" name="Groupe 8"/>
          <p:cNvGrpSpPr/>
          <p:nvPr/>
        </p:nvGrpSpPr>
        <p:grpSpPr>
          <a:xfrm>
            <a:off x="142844" y="1928802"/>
            <a:ext cx="1571636" cy="3340080"/>
            <a:chOff x="142844" y="1857364"/>
            <a:chExt cx="1571636" cy="3340080"/>
          </a:xfrm>
        </p:grpSpPr>
        <p:pic>
          <p:nvPicPr>
            <p:cNvPr id="31745" name="Picture 1" descr="C:\Users\mutin\J. MUTIN (dossiers)\Personnel\CATHO SPHERE\Diaconat\Communication\francoiscimabue.jpg"/>
            <p:cNvPicPr>
              <a:picLocks noChangeAspect="1" noChangeArrowheads="1"/>
            </p:cNvPicPr>
            <p:nvPr/>
          </p:nvPicPr>
          <p:blipFill>
            <a:blip r:embed="rId4"/>
            <a:srcRect/>
            <a:stretch>
              <a:fillRect/>
            </a:stretch>
          </p:blipFill>
          <p:spPr bwMode="auto">
            <a:xfrm>
              <a:off x="142844" y="1857364"/>
              <a:ext cx="1546720" cy="2809876"/>
            </a:xfrm>
            <a:prstGeom prst="rect">
              <a:avLst/>
            </a:prstGeom>
            <a:noFill/>
          </p:spPr>
        </p:pic>
        <p:sp>
          <p:nvSpPr>
            <p:cNvPr id="7" name="ZoneTexte 6"/>
            <p:cNvSpPr txBox="1"/>
            <p:nvPr/>
          </p:nvSpPr>
          <p:spPr>
            <a:xfrm>
              <a:off x="214282" y="4643446"/>
              <a:ext cx="1500198" cy="553998"/>
            </a:xfrm>
            <a:prstGeom prst="rect">
              <a:avLst/>
            </a:prstGeom>
            <a:noFill/>
          </p:spPr>
          <p:txBody>
            <a:bodyPr wrap="square" rtlCol="0">
              <a:spAutoFit/>
            </a:bodyPr>
            <a:lstStyle/>
            <a:p>
              <a:pPr algn="ctr"/>
              <a:r>
                <a:rPr lang="fr-FR" sz="1200" dirty="0" smtClean="0"/>
                <a:t>St François d’Assise</a:t>
              </a:r>
            </a:p>
            <a:p>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Une histoire dans l’Eglise</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4431983"/>
          </a:xfrm>
          <a:prstGeom prst="rect">
            <a:avLst/>
          </a:prstGeom>
          <a:noFill/>
        </p:spPr>
        <p:txBody>
          <a:bodyPr wrap="square" rtlCol="0">
            <a:spAutoFit/>
          </a:bodyPr>
          <a:lstStyle/>
          <a:p>
            <a:r>
              <a:rPr lang="fr-FR" sz="2400" dirty="0" smtClean="0"/>
              <a:t>Concile de Vatican II : </a:t>
            </a:r>
          </a:p>
          <a:p>
            <a:r>
              <a:rPr lang="fr-FR" sz="2400" dirty="0" smtClean="0"/>
              <a:t>ré-institue le diaconat permanent en 1965</a:t>
            </a:r>
          </a:p>
          <a:p>
            <a:pPr algn="ctr"/>
            <a:endParaRPr lang="fr-FR" sz="2400" i="1" dirty="0" smtClean="0"/>
          </a:p>
          <a:p>
            <a:pPr algn="ctr"/>
            <a:r>
              <a:rPr lang="fr-FR" sz="2400" i="1" dirty="0" smtClean="0"/>
              <a:t>« Signe et sacrement du christ, </a:t>
            </a:r>
          </a:p>
          <a:p>
            <a:pPr algn="ctr"/>
            <a:r>
              <a:rPr lang="fr-FR" sz="2400" i="1" dirty="0" smtClean="0"/>
              <a:t>qui n’est pas venu pour être servi </a:t>
            </a:r>
          </a:p>
          <a:p>
            <a:pPr algn="ctr"/>
            <a:r>
              <a:rPr lang="fr-FR" sz="2400" i="1" dirty="0" smtClean="0"/>
              <a:t>mais pour servir »</a:t>
            </a:r>
          </a:p>
          <a:p>
            <a:endParaRPr lang="fr-FR" sz="2400" dirty="0" smtClean="0"/>
          </a:p>
          <a:p>
            <a:endParaRPr lang="fr-FR" sz="2400" dirty="0" smtClean="0"/>
          </a:p>
          <a:p>
            <a:endParaRPr lang="fr-FR" sz="2400" dirty="0" smtClean="0"/>
          </a:p>
          <a:p>
            <a:endParaRPr lang="fr-FR" sz="2400" dirty="0" smtClean="0"/>
          </a:p>
          <a:p>
            <a:endParaRPr lang="fr-FR" sz="2400" dirty="0" smtClean="0"/>
          </a:p>
          <a:p>
            <a:endParaRPr lang="fr-FR" dirty="0"/>
          </a:p>
        </p:txBody>
      </p:sp>
      <p:pic>
        <p:nvPicPr>
          <p:cNvPr id="9" name="Image 8" descr="Concile-Vatican-II.jpg"/>
          <p:cNvPicPr>
            <a:picLocks noChangeAspect="1"/>
          </p:cNvPicPr>
          <p:nvPr/>
        </p:nvPicPr>
        <p:blipFill>
          <a:blip r:embed="rId3"/>
          <a:stretch>
            <a:fillRect/>
          </a:stretch>
        </p:blipFill>
        <p:spPr>
          <a:xfrm>
            <a:off x="142844" y="1928802"/>
            <a:ext cx="1643041" cy="2571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Une histoire dans l’Eglise</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4801314"/>
          </a:xfrm>
          <a:prstGeom prst="rect">
            <a:avLst/>
          </a:prstGeom>
          <a:noFill/>
        </p:spPr>
        <p:txBody>
          <a:bodyPr wrap="square" rtlCol="0">
            <a:spAutoFit/>
          </a:bodyPr>
          <a:lstStyle/>
          <a:p>
            <a:r>
              <a:rPr lang="fr-FR" sz="2400" dirty="0" smtClean="0"/>
              <a:t>Le statut des diacres permanents est régi par : </a:t>
            </a:r>
          </a:p>
          <a:p>
            <a:pPr>
              <a:buFontTx/>
              <a:buChar char="-"/>
            </a:pPr>
            <a:r>
              <a:rPr lang="fr-FR" sz="2400" dirty="0" smtClean="0"/>
              <a:t> les textes de Vatican II, </a:t>
            </a:r>
          </a:p>
          <a:p>
            <a:pPr>
              <a:buFontTx/>
              <a:buChar char="-"/>
            </a:pPr>
            <a:r>
              <a:rPr lang="fr-FR" sz="2400" dirty="0" smtClean="0"/>
              <a:t> le Motu Proprio de Paul VI </a:t>
            </a:r>
            <a:r>
              <a:rPr lang="fr-FR" sz="2400" i="1" dirty="0" smtClean="0"/>
              <a:t>Sacrum </a:t>
            </a:r>
            <a:r>
              <a:rPr lang="fr-FR" sz="2400" i="1" dirty="0" err="1" smtClean="0"/>
              <a:t>Diaconatus</a:t>
            </a:r>
            <a:r>
              <a:rPr lang="fr-FR" sz="2400" i="1" dirty="0" smtClean="0"/>
              <a:t> </a:t>
            </a:r>
            <a:r>
              <a:rPr lang="fr-FR" sz="2400" i="1" dirty="0" err="1" smtClean="0"/>
              <a:t>Ordinem</a:t>
            </a:r>
            <a:r>
              <a:rPr lang="fr-FR" sz="2400" dirty="0" smtClean="0"/>
              <a:t>  du 18 juin 1967,  </a:t>
            </a:r>
          </a:p>
          <a:p>
            <a:pPr>
              <a:buFontTx/>
              <a:buChar char="-"/>
            </a:pPr>
            <a:r>
              <a:rPr lang="fr-FR" sz="2400" dirty="0" smtClean="0"/>
              <a:t> le Directoire du 22 février 1998 de la Congrégation pour le clergé.</a:t>
            </a:r>
          </a:p>
          <a:p>
            <a:endParaRPr lang="fr-FR" sz="2400" dirty="0" smtClean="0"/>
          </a:p>
          <a:p>
            <a:r>
              <a:rPr lang="fr-FR" sz="2400" dirty="0" smtClean="0"/>
              <a:t>Par ailleurs, le Motu proprio </a:t>
            </a:r>
            <a:r>
              <a:rPr lang="fr-FR" sz="2400" i="1" dirty="0" smtClean="0"/>
              <a:t>Omnium in </a:t>
            </a:r>
            <a:r>
              <a:rPr lang="fr-FR" sz="2400" i="1" dirty="0" err="1" smtClean="0"/>
              <a:t>mentem</a:t>
            </a:r>
            <a:r>
              <a:rPr lang="fr-FR" sz="2400" dirty="0" smtClean="0"/>
              <a:t> du 26 octobre 2009 rectifie deux canons qui traitent du statut du Diacre, les canons 1008 et 1009.</a:t>
            </a:r>
          </a:p>
          <a:p>
            <a:endParaRPr lang="fr-FR" sz="2400" dirty="0" smtClean="0"/>
          </a:p>
          <a:p>
            <a:endParaRPr lang="fr-FR" sz="2400" dirty="0" smtClean="0"/>
          </a:p>
          <a:p>
            <a:endParaRPr lang="fr-FR" dirty="0"/>
          </a:p>
        </p:txBody>
      </p:sp>
      <p:pic>
        <p:nvPicPr>
          <p:cNvPr id="9" name="Image 8" descr="Concile-Vatican-II.jpg"/>
          <p:cNvPicPr>
            <a:picLocks noChangeAspect="1"/>
          </p:cNvPicPr>
          <p:nvPr/>
        </p:nvPicPr>
        <p:blipFill>
          <a:blip r:embed="rId3"/>
          <a:stretch>
            <a:fillRect/>
          </a:stretch>
        </p:blipFill>
        <p:spPr>
          <a:xfrm>
            <a:off x="142844" y="1928802"/>
            <a:ext cx="1643041" cy="25717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Situation actuelle</a:t>
            </a:r>
            <a:endParaRPr lang="fr-FR" dirty="0"/>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3323987"/>
          </a:xfrm>
          <a:prstGeom prst="rect">
            <a:avLst/>
          </a:prstGeom>
          <a:noFill/>
        </p:spPr>
        <p:txBody>
          <a:bodyPr wrap="square" rtlCol="0">
            <a:spAutoFit/>
          </a:bodyPr>
          <a:lstStyle/>
          <a:p>
            <a:r>
              <a:rPr lang="fr-FR" sz="2400" dirty="0" smtClean="0"/>
              <a:t>Le diaconat permanent est maintenant une réalité </a:t>
            </a:r>
          </a:p>
          <a:p>
            <a:r>
              <a:rPr lang="fr-FR" sz="2400" dirty="0" smtClean="0"/>
              <a:t>de la vie d’Eglise :</a:t>
            </a:r>
          </a:p>
          <a:p>
            <a:endParaRPr lang="fr-FR" sz="2400" dirty="0" smtClean="0"/>
          </a:p>
          <a:p>
            <a:endParaRPr lang="fr-FR" sz="2400" dirty="0" smtClean="0"/>
          </a:p>
          <a:p>
            <a:endParaRPr lang="fr-FR" sz="2400" dirty="0" smtClean="0"/>
          </a:p>
          <a:p>
            <a:endParaRPr lang="fr-FR" sz="2400" dirty="0" smtClean="0"/>
          </a:p>
          <a:p>
            <a:endParaRPr lang="fr-FR" sz="2400" dirty="0" smtClean="0"/>
          </a:p>
          <a:p>
            <a:endParaRPr lang="fr-FR" sz="2400" dirty="0" smtClean="0"/>
          </a:p>
          <a:p>
            <a:endParaRPr lang="fr-FR" dirty="0"/>
          </a:p>
        </p:txBody>
      </p:sp>
      <p:sp>
        <p:nvSpPr>
          <p:cNvPr id="9" name="Rectangle 8"/>
          <p:cNvSpPr/>
          <p:nvPr/>
        </p:nvSpPr>
        <p:spPr>
          <a:xfrm>
            <a:off x="2286000" y="2967335"/>
            <a:ext cx="6357966" cy="1938992"/>
          </a:xfrm>
          <a:prstGeom prst="rect">
            <a:avLst/>
          </a:prstGeom>
        </p:spPr>
        <p:txBody>
          <a:bodyPr wrap="square">
            <a:spAutoFit/>
          </a:bodyPr>
          <a:lstStyle/>
          <a:p>
            <a:r>
              <a:rPr lang="fr-FR" sz="2400" dirty="0" smtClean="0"/>
              <a:t>- 2.536 diacres permanents en France</a:t>
            </a:r>
          </a:p>
          <a:p>
            <a:endParaRPr lang="fr-FR" sz="2400" dirty="0" smtClean="0"/>
          </a:p>
          <a:p>
            <a:pPr>
              <a:buFontTx/>
              <a:buChar char="-"/>
            </a:pPr>
            <a:r>
              <a:rPr lang="fr-FR" sz="2400" dirty="0" smtClean="0"/>
              <a:t>88 pour le diocèse de Strasbourg (fin 2016)</a:t>
            </a:r>
          </a:p>
          <a:p>
            <a:pPr>
              <a:buFontTx/>
              <a:buChar char="-"/>
            </a:pPr>
            <a:endParaRPr lang="fr-FR" sz="2400" dirty="0" smtClean="0"/>
          </a:p>
          <a:p>
            <a:pPr>
              <a:buFontTx/>
              <a:buChar char="-"/>
            </a:pPr>
            <a:endParaRPr lang="fr-FR" sz="2400" dirty="0" smtClean="0"/>
          </a:p>
        </p:txBody>
      </p:sp>
      <p:sp>
        <p:nvSpPr>
          <p:cNvPr id="7" name="ZoneTexte 6"/>
          <p:cNvSpPr txBox="1"/>
          <p:nvPr/>
        </p:nvSpPr>
        <p:spPr>
          <a:xfrm>
            <a:off x="1571604" y="4500570"/>
            <a:ext cx="6858048" cy="2954655"/>
          </a:xfrm>
          <a:prstGeom prst="rect">
            <a:avLst/>
          </a:prstGeom>
          <a:noFill/>
        </p:spPr>
        <p:txBody>
          <a:bodyPr wrap="square" rtlCol="0">
            <a:spAutoFit/>
          </a:bodyPr>
          <a:lstStyle/>
          <a:p>
            <a:r>
              <a:rPr lang="fr-FR" sz="2400" dirty="0" smtClean="0"/>
              <a:t>Première ordination diocèse de Strasbourg : 1981</a:t>
            </a:r>
          </a:p>
          <a:p>
            <a:endParaRPr lang="fr-FR" sz="2400" dirty="0" smtClean="0"/>
          </a:p>
          <a:p>
            <a:endParaRPr lang="fr-FR" sz="2400" dirty="0" smtClean="0"/>
          </a:p>
          <a:p>
            <a:endParaRPr lang="fr-FR" sz="2400" dirty="0" smtClean="0"/>
          </a:p>
          <a:p>
            <a:endParaRPr lang="fr-FR" sz="2400" dirty="0" smtClean="0"/>
          </a:p>
          <a:p>
            <a:endParaRPr lang="fr-FR" sz="2400" dirty="0" smtClean="0"/>
          </a:p>
          <a:p>
            <a:endParaRPr lang="fr-FR" sz="2400" dirty="0" smtClean="0"/>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610</TotalTime>
  <Words>1526</Words>
  <Application>Microsoft Office PowerPoint</Application>
  <PresentationFormat>Affichage à l'écran (4:3)</PresentationFormat>
  <Paragraphs>302</Paragraphs>
  <Slides>38</Slides>
  <Notes>6</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Le diaconat permanent</vt:lpstr>
      <vt:lpstr>Le diaconat permanent</vt:lpstr>
      <vt:lpstr>Le diaconat permanent</vt:lpstr>
      <vt:lpstr>Le diaconat permanent</vt:lpstr>
      <vt:lpstr>Une histoire dans l’Eglise</vt:lpstr>
      <vt:lpstr>Une histoire dans l’Eglise</vt:lpstr>
      <vt:lpstr>Une histoire dans l’Eglise</vt:lpstr>
      <vt:lpstr>Une histoire dans l’Eglise</vt:lpstr>
      <vt:lpstr>Situation actuelle</vt:lpstr>
      <vt:lpstr>Situation actuelle</vt:lpstr>
      <vt:lpstr>Qu’est-ce qu’un diacre ? </vt:lpstr>
      <vt:lpstr>Qu’est-ce qu’un diacre ? </vt:lpstr>
      <vt:lpstr>Qu’est-ce qu’un diacre ? </vt:lpstr>
      <vt:lpstr>Qu’est-ce qu’un diacre ? </vt:lpstr>
      <vt:lpstr>Triple dimension</vt:lpstr>
      <vt:lpstr>Triple dimension</vt:lpstr>
      <vt:lpstr>Triple dimension</vt:lpstr>
      <vt:lpstr>Triple dimension</vt:lpstr>
      <vt:lpstr>« Faire » ou « Etre » ?</vt:lpstr>
      <vt:lpstr>Pourquoi ordonner des diacres ?</vt:lpstr>
      <vt:lpstr>Pourquoi ordonner des diacres ?</vt:lpstr>
      <vt:lpstr>Pourquoi ordonner des diacres ?</vt:lpstr>
      <vt:lpstr>Etre diacre</vt:lpstr>
      <vt:lpstr>Etre diacre</vt:lpstr>
      <vt:lpstr>Etre diacre</vt:lpstr>
      <vt:lpstr>Formation</vt:lpstr>
      <vt:lpstr>Etat de vie</vt:lpstr>
      <vt:lpstr>Le groupe d’accompagnement</vt:lpstr>
      <vt:lpstr>Lectorat et Acolytat</vt:lpstr>
      <vt:lpstr>L’ordination</vt:lpstr>
      <vt:lpstr>L’ordination</vt:lpstr>
      <vt:lpstr>La lettre de mission</vt:lpstr>
      <vt:lpstr>Le diaconat permanent</vt:lpstr>
      <vt:lpstr>Prière</vt:lpstr>
      <vt:lpstr>Prière</vt:lpstr>
      <vt:lpstr>Prière</vt:lpstr>
      <vt:lpstr>Contacts  </vt:lpstr>
      <vt:lpstr>Diaconat Permanent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jerome.mutin</dc:creator>
  <cp:lastModifiedBy>jerome.mutin</cp:lastModifiedBy>
  <cp:revision>83</cp:revision>
  <dcterms:created xsi:type="dcterms:W3CDTF">2016-10-11T16:16:36Z</dcterms:created>
  <dcterms:modified xsi:type="dcterms:W3CDTF">2016-11-15T21:45:20Z</dcterms:modified>
</cp:coreProperties>
</file>