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320" r:id="rId3"/>
    <p:sldId id="403" r:id="rId4"/>
    <p:sldId id="434" r:id="rId5"/>
    <p:sldId id="417" r:id="rId6"/>
    <p:sldId id="418" r:id="rId7"/>
    <p:sldId id="422" r:id="rId8"/>
    <p:sldId id="346" r:id="rId9"/>
    <p:sldId id="424" r:id="rId10"/>
    <p:sldId id="359" r:id="rId11"/>
    <p:sldId id="347" r:id="rId12"/>
    <p:sldId id="343" r:id="rId13"/>
    <p:sldId id="350" r:id="rId14"/>
    <p:sldId id="425" r:id="rId15"/>
    <p:sldId id="423" r:id="rId16"/>
    <p:sldId id="351" r:id="rId17"/>
    <p:sldId id="353" r:id="rId18"/>
    <p:sldId id="352" r:id="rId19"/>
    <p:sldId id="426" r:id="rId20"/>
    <p:sldId id="354" r:id="rId21"/>
    <p:sldId id="427" r:id="rId22"/>
    <p:sldId id="355" r:id="rId23"/>
    <p:sldId id="428" r:id="rId24"/>
    <p:sldId id="356" r:id="rId25"/>
    <p:sldId id="429" r:id="rId26"/>
    <p:sldId id="435" r:id="rId27"/>
    <p:sldId id="430" r:id="rId28"/>
    <p:sldId id="357" r:id="rId29"/>
    <p:sldId id="358" r:id="rId30"/>
    <p:sldId id="344" r:id="rId31"/>
    <p:sldId id="360" r:id="rId32"/>
    <p:sldId id="362" r:id="rId33"/>
    <p:sldId id="432" r:id="rId34"/>
    <p:sldId id="463" r:id="rId35"/>
    <p:sldId id="464" r:id="rId36"/>
    <p:sldId id="465" r:id="rId37"/>
    <p:sldId id="363" r:id="rId38"/>
    <p:sldId id="433" r:id="rId39"/>
    <p:sldId id="365" r:id="rId40"/>
    <p:sldId id="364" r:id="rId41"/>
    <p:sldId id="366" r:id="rId42"/>
    <p:sldId id="368" r:id="rId43"/>
    <p:sldId id="436" r:id="rId44"/>
    <p:sldId id="367" r:id="rId45"/>
    <p:sldId id="439" r:id="rId46"/>
    <p:sldId id="438" r:id="rId47"/>
    <p:sldId id="440" r:id="rId48"/>
    <p:sldId id="371" r:id="rId49"/>
    <p:sldId id="441" r:id="rId50"/>
    <p:sldId id="406" r:id="rId51"/>
    <p:sldId id="407" r:id="rId52"/>
    <p:sldId id="442" r:id="rId53"/>
    <p:sldId id="405" r:id="rId54"/>
    <p:sldId id="444" r:id="rId55"/>
    <p:sldId id="443" r:id="rId56"/>
    <p:sldId id="374" r:id="rId57"/>
    <p:sldId id="375" r:id="rId58"/>
    <p:sldId id="376" r:id="rId59"/>
    <p:sldId id="445" r:id="rId60"/>
    <p:sldId id="377" r:id="rId61"/>
    <p:sldId id="378" r:id="rId62"/>
    <p:sldId id="446" r:id="rId63"/>
    <p:sldId id="408" r:id="rId64"/>
    <p:sldId id="447" r:id="rId65"/>
    <p:sldId id="448" r:id="rId66"/>
    <p:sldId id="379" r:id="rId67"/>
    <p:sldId id="380" r:id="rId68"/>
    <p:sldId id="381" r:id="rId69"/>
    <p:sldId id="382" r:id="rId70"/>
    <p:sldId id="383" r:id="rId71"/>
    <p:sldId id="409" r:id="rId72"/>
    <p:sldId id="449" r:id="rId73"/>
    <p:sldId id="384" r:id="rId74"/>
    <p:sldId id="385" r:id="rId75"/>
    <p:sldId id="410" r:id="rId76"/>
    <p:sldId id="415" r:id="rId77"/>
    <p:sldId id="386" r:id="rId78"/>
    <p:sldId id="411" r:id="rId79"/>
    <p:sldId id="387" r:id="rId80"/>
    <p:sldId id="412" r:id="rId81"/>
    <p:sldId id="450" r:id="rId82"/>
    <p:sldId id="451" r:id="rId83"/>
    <p:sldId id="388" r:id="rId84"/>
    <p:sldId id="389" r:id="rId85"/>
    <p:sldId id="452" r:id="rId86"/>
    <p:sldId id="453" r:id="rId87"/>
    <p:sldId id="391" r:id="rId88"/>
    <p:sldId id="392" r:id="rId89"/>
    <p:sldId id="458" r:id="rId90"/>
    <p:sldId id="459" r:id="rId91"/>
    <p:sldId id="393" r:id="rId92"/>
    <p:sldId id="394" r:id="rId93"/>
    <p:sldId id="395" r:id="rId94"/>
    <p:sldId id="460" r:id="rId95"/>
    <p:sldId id="396" r:id="rId96"/>
    <p:sldId id="454" r:id="rId97"/>
    <p:sldId id="461" r:id="rId98"/>
    <p:sldId id="398" r:id="rId99"/>
    <p:sldId id="457" r:id="rId100"/>
    <p:sldId id="399" r:id="rId101"/>
    <p:sldId id="462" r:id="rId102"/>
    <p:sldId id="401" r:id="rId10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9820" autoAdjust="0"/>
  </p:normalViewPr>
  <p:slideViewPr>
    <p:cSldViewPr>
      <p:cViewPr varScale="1">
        <p:scale>
          <a:sx n="60" d="100"/>
          <a:sy n="60" d="100"/>
        </p:scale>
        <p:origin x="-162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BC27E-F9B2-4180-8E6A-51C8FDEBC561}" type="datetimeFigureOut">
              <a:rPr lang="fr-FR" smtClean="0"/>
              <a:pPr/>
              <a:t>10/12/2017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D6E56-B0C1-4C25-8490-6BCBBBB5B30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11</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12</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14</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17</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18</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19</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21</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22</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23</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24</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25</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26</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27</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28</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29</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31</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32</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33</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34</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35</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36</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37</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38</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39</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41</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42</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43</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44</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45</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46</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47</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48</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49</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51</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52</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53</a:t>
            </a:fld>
            <a:endParaRPr lang="fr-F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54</a:t>
            </a:fld>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55</a:t>
            </a:fld>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56</a:t>
            </a:fld>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57</a:t>
            </a:fld>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58</a:t>
            </a:fld>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59</a:t>
            </a:fld>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61</a:t>
            </a:fld>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62</a:t>
            </a:fld>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63</a:t>
            </a:fld>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64</a:t>
            </a:fld>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65</a:t>
            </a:fld>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66</a:t>
            </a:fld>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67</a:t>
            </a:fld>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68</a:t>
            </a:fld>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69</a:t>
            </a:fld>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70</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a:t>
            </a:fld>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71</a:t>
            </a:fld>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72</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73</a:t>
            </a:fld>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74</a:t>
            </a:fld>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75</a:t>
            </a:fld>
            <a:endParaRPr lang="fr-F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76</a:t>
            </a:fld>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77</a:t>
            </a:fld>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78</a:t>
            </a:fld>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79</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a:t>
            </a:fld>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81</a:t>
            </a:fld>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82</a:t>
            </a:fld>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83</a:t>
            </a:fld>
            <a:endParaRPr lang="fr-F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84</a:t>
            </a:fld>
            <a:endParaRPr lang="fr-F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85</a:t>
            </a:fld>
            <a:endParaRPr lang="fr-F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86</a:t>
            </a:fld>
            <a:endParaRPr lang="fr-F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87</a:t>
            </a:fld>
            <a:endParaRPr lang="fr-F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88</a:t>
            </a:fld>
            <a:endParaRPr lang="fr-F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93</a:t>
            </a:fld>
            <a:endParaRPr lang="fr-F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94</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10</a:t>
            </a:fld>
            <a:endParaRPr lang="fr-F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95</a:t>
            </a:fld>
            <a:endParaRPr lang="fr-F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96</a:t>
            </a:fld>
            <a:endParaRPr lang="fr-F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97</a:t>
            </a:fld>
            <a:endParaRPr lang="fr-F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98</a:t>
            </a:fld>
            <a:endParaRPr lang="fr-F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99</a:t>
            </a:fld>
            <a:endParaRPr lang="fr-F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100</a:t>
            </a:fld>
            <a:endParaRPr lang="fr-F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101</a:t>
            </a:fld>
            <a:endParaRPr lang="fr-F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59D6E56-B0C1-4C25-8490-6BCBBBB5B304}" type="slidenum">
              <a:rPr lang="fr-FR" smtClean="0"/>
              <a:pPr/>
              <a:t>102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C7DA7B0-94ED-4F50-A69A-FCAE317449F3}" type="datetimeFigureOut">
              <a:rPr lang="fr-FR" smtClean="0"/>
              <a:pPr/>
              <a:t>10/12/2017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1B032A-87B0-466D-BB4B-7C7648298AB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DA7B0-94ED-4F50-A69A-FCAE317449F3}" type="datetimeFigureOut">
              <a:rPr lang="fr-FR" smtClean="0"/>
              <a:pPr/>
              <a:t>10/12/2017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B032A-87B0-466D-BB4B-7C7648298AB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1.xml"/><Relationship Id="rId5" Type="http://schemas.openxmlformats.org/officeDocument/2006/relationships/image" Target="cid:CD25971105BB486382142B4ED6F54EDC@ClaireJrme2016" TargetMode="External"/><Relationship Id="rId4" Type="http://schemas.openxmlformats.org/officeDocument/2006/relationships/image" Target="../media/image61.jpeg"/></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image" Target="cid:ACA933BAB5714A66B92EACC8A175DDC6@ClaireJrme2016" TargetMode="External"/><Relationship Id="rId4" Type="http://schemas.openxmlformats.org/officeDocument/2006/relationships/image" Target="../media/image6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cid:985C6ECC4C8042BC8242C2CF63F97C46@ClaireJrme2016"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cid:30D3219F97E042778FE75F2A97AED3D0@ClaireJrme2016" TargetMode="Externa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cid:08F5C6DA61BA4BBAB93D360E79776133@ClaireJrme2016" TargetMode="Externa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0ahUKEwjiioaf6u7XAhXGAxoKHW97D5gQjRwIBw&amp;url=https://fr.fotolia.com/tag/%22notes%20de%20musique%22&amp;psig=AOvVaw09ZWuD8J9s0itpijsDjyuF&amp;ust=1512424435083187"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ww.google.fr/url?sa=i&amp;rct=j&amp;q=&amp;esrc=s&amp;source=images&amp;cd=&amp;cad=rja&amp;uact=8&amp;ved=0ahUKEwiWlezuoe7XAhWJWhQKHQI4D58QjRwIBw&amp;url=https://www.pokaa.fr/jai-decouvert-des-anecdotes-meconnues-sur-la-cathedrale-de-strasbourg/&amp;psig=AOvVaw24mSLCS5LO0FEP-EncmhYi&amp;ust=1512404911897159"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cid:2E391CEF532C4F5EB095BB6CBBC261F2@ClaireJrme2016" TargetMode="Externa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cid:C1CF5ACD7C6947A7914DB34C253E0DE9@ClaireJrme2016" TargetMode="External"/><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cid:7BFD4EB076094A26A67208E9B203B66F@ClaireJrme2016" TargetMode="External"/><Relationship Id="rId4" Type="http://schemas.openxmlformats.org/officeDocument/2006/relationships/image" Target="../media/image39.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cid:EBFF88E39140411DA92B25759545DB30@ClaireJrme2016" TargetMode="Externa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cid:AC159056AF22472EA8936120130E596C@ClaireJrme2016" TargetMode="External"/><Relationship Id="rId4" Type="http://schemas.openxmlformats.org/officeDocument/2006/relationships/image" Target="../media/image47.jpe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cid:6812E8EEC57242F0946D778FEE6CEC6E@ClaireJrme2016" TargetMode="External"/><Relationship Id="rId4" Type="http://schemas.openxmlformats.org/officeDocument/2006/relationships/image" Target="../media/image48.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cid:8C60537250C04145A7463F4CE1A5F962@ClaireJrme2016" TargetMode="External"/><Relationship Id="rId4" Type="http://schemas.openxmlformats.org/officeDocument/2006/relationships/image" Target="../media/image49.jpe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cid:FEA0DD063E004520B8A6FB920F29971D@ClaireJrme2016" TargetMode="External"/><Relationship Id="rId4" Type="http://schemas.openxmlformats.org/officeDocument/2006/relationships/image" Target="../media/image50.jpeg"/></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hyperlink" Target="https://www.google.fr/url?sa=i&amp;rct=j&amp;q=&amp;esrc=s&amp;source=images&amp;cd=&amp;cad=rja&amp;uact=8&amp;ved=0ahUKEwiHq8vbrvHXAhUG1xQKHWS8DJ8QjRwIBw&amp;url=https://fr.dreamstime.com/photo-stock-vieux-parchemin-roul%C3%A9-image80954404&amp;psig=AOvVaw2vmMGYzMwDDPDbmv3Fq2uN&amp;ust=1512511539262824"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 diaconat permanent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738664"/>
          </a:xfrm>
          <a:prstGeom prst="rect">
            <a:avLst/>
          </a:prstGeom>
          <a:noFill/>
        </p:spPr>
        <p:txBody>
          <a:bodyPr wrap="square" rtlCol="0">
            <a:spAutoFit/>
          </a:bodyPr>
          <a:lstStyle/>
          <a:p>
            <a:endParaRPr lang="fr-FR" sz="2400" dirty="0"/>
          </a:p>
          <a:p>
            <a:endParaRPr lang="fr-FR" dirty="0"/>
          </a:p>
        </p:txBody>
      </p:sp>
      <p:pic>
        <p:nvPicPr>
          <p:cNvPr id="6" name="Image 5" descr="insigne-pour-diacre.jpg"/>
          <p:cNvPicPr>
            <a:picLocks noChangeAspect="1"/>
          </p:cNvPicPr>
          <p:nvPr/>
        </p:nvPicPr>
        <p:blipFill>
          <a:blip r:embed="rId3" cstate="screen"/>
          <a:srcRect/>
          <a:stretch>
            <a:fillRect/>
          </a:stretch>
        </p:blipFill>
        <p:spPr>
          <a:xfrm>
            <a:off x="3571868" y="1428736"/>
            <a:ext cx="2857520" cy="4615993"/>
          </a:xfrm>
          <a:prstGeom prst="rect">
            <a:avLst/>
          </a:prstGeom>
        </p:spPr>
      </p:pic>
      <p:sp>
        <p:nvSpPr>
          <p:cNvPr id="7" name="ZoneTexte 6"/>
          <p:cNvSpPr txBox="1"/>
          <p:nvPr/>
        </p:nvSpPr>
        <p:spPr>
          <a:xfrm>
            <a:off x="7429520" y="6215082"/>
            <a:ext cx="1285884" cy="307777"/>
          </a:xfrm>
          <a:prstGeom prst="rect">
            <a:avLst/>
          </a:prstGeom>
          <a:noFill/>
        </p:spPr>
        <p:txBody>
          <a:bodyPr wrap="square" rtlCol="0">
            <a:spAutoFit/>
          </a:bodyPr>
          <a:lstStyle/>
          <a:p>
            <a:pPr algn="ctr"/>
            <a:r>
              <a:rPr lang="fr-FR" sz="1400" dirty="0"/>
              <a:t>Octobre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 Chant procession d’entrée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1714488"/>
            <a:ext cx="6858048" cy="6278642"/>
          </a:xfrm>
          <a:prstGeom prst="rect">
            <a:avLst/>
          </a:prstGeom>
          <a:noFill/>
        </p:spPr>
        <p:txBody>
          <a:bodyPr wrap="square" rtlCol="0">
            <a:spAutoFit/>
          </a:bodyPr>
          <a:lstStyle/>
          <a:p>
            <a:pPr fontAlgn="base"/>
            <a:r>
              <a:rPr lang="fr-FR" sz="2400" i="1" dirty="0"/>
              <a:t> Si le Père vous appelle à aimer comme il vous aime, </a:t>
            </a:r>
          </a:p>
          <a:p>
            <a:pPr fontAlgn="base"/>
            <a:r>
              <a:rPr lang="fr-FR" sz="2400" i="1" dirty="0"/>
              <a:t>Dans le feu de son Esprit, </a:t>
            </a:r>
            <a:r>
              <a:rPr lang="fr-FR" sz="2400" b="1" i="1" dirty="0"/>
              <a:t>bienheureux êtes-vous !</a:t>
            </a:r>
            <a:r>
              <a:rPr lang="fr-FR" sz="2400" i="1" dirty="0"/>
              <a:t> </a:t>
            </a:r>
          </a:p>
          <a:p>
            <a:pPr fontAlgn="base"/>
            <a:r>
              <a:rPr lang="fr-FR" sz="2400" i="1" dirty="0"/>
              <a:t>Si le monde vous appelle à lui rendre une espérance, </a:t>
            </a:r>
          </a:p>
          <a:p>
            <a:pPr fontAlgn="base"/>
            <a:r>
              <a:rPr lang="fr-FR" sz="2400" i="1" dirty="0"/>
              <a:t>À lui dire son salut, </a:t>
            </a:r>
            <a:r>
              <a:rPr lang="fr-FR" sz="2400" b="1" i="1" dirty="0"/>
              <a:t>bienheureux êtes-vous ! </a:t>
            </a:r>
            <a:r>
              <a:rPr lang="fr-FR" sz="2400" i="1" dirty="0"/>
              <a:t>!</a:t>
            </a:r>
          </a:p>
          <a:p>
            <a:pPr fontAlgn="base"/>
            <a:r>
              <a:rPr lang="fr-FR" sz="2400" i="1" dirty="0"/>
              <a:t>Si l’Église vous appelle à peiner pour le royaume, </a:t>
            </a:r>
          </a:p>
          <a:p>
            <a:pPr fontAlgn="base"/>
            <a:r>
              <a:rPr lang="fr-FR" sz="2400" i="1" dirty="0"/>
              <a:t>Aux travaux de sa moisson, </a:t>
            </a:r>
            <a:r>
              <a:rPr lang="fr-FR" sz="2400" b="1" i="1" dirty="0"/>
              <a:t>bienheureux êtes-vous !</a:t>
            </a:r>
            <a:endParaRPr lang="fr-FR" sz="2400" i="1" dirty="0"/>
          </a:p>
          <a:p>
            <a:pPr fontAlgn="base"/>
            <a:r>
              <a:rPr lang="fr-FR" sz="2400" i="1" dirty="0"/>
              <a:t> </a:t>
            </a:r>
          </a:p>
          <a:p>
            <a:pPr fontAlgn="base"/>
            <a:r>
              <a:rPr lang="fr-FR" sz="2400" b="1" i="1" dirty="0"/>
              <a:t>R Tressaillez de joie ! Tressaillez de joie ! </a:t>
            </a:r>
            <a:endParaRPr lang="fr-FR" sz="2400" i="1" dirty="0"/>
          </a:p>
          <a:p>
            <a:pPr fontAlgn="base"/>
            <a:r>
              <a:rPr lang="fr-FR" sz="2400" b="1" i="1" dirty="0"/>
              <a:t>Car vos noms sont inscrits pour toujours dans les cieux ! </a:t>
            </a:r>
            <a:endParaRPr lang="fr-FR" sz="2400" i="1" dirty="0"/>
          </a:p>
          <a:p>
            <a:pPr fontAlgn="base"/>
            <a:r>
              <a:rPr lang="fr-FR" sz="2400" b="1" i="1" dirty="0"/>
              <a:t>Tressaillez de joie ! Tressaillez de joie ! </a:t>
            </a:r>
            <a:endParaRPr lang="fr-FR" sz="2400" i="1" dirty="0"/>
          </a:p>
          <a:p>
            <a:pPr fontAlgn="base"/>
            <a:r>
              <a:rPr lang="fr-FR" sz="2400" b="1" i="1" dirty="0"/>
              <a:t>Car vos noms sont inscrits dans le cœur de Dieu ! </a:t>
            </a:r>
            <a:endParaRPr lang="fr-FR" sz="2400" i="1" dirty="0"/>
          </a:p>
          <a:p>
            <a:pPr algn="ctr"/>
            <a:endParaRPr lang="fr-FR" sz="2400" i="1" dirty="0"/>
          </a:p>
          <a:p>
            <a:endParaRPr lang="fr-FR" sz="2400" dirty="0"/>
          </a:p>
          <a:p>
            <a:endParaRPr lang="fr-FR" sz="2400" dirty="0"/>
          </a:p>
          <a:p>
            <a:endParaRPr lang="fr-FR" sz="2400" dirty="0"/>
          </a:p>
          <a:p>
            <a:endParaRPr lang="fr-F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Procession de sortie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9" name="Image 8" descr="ORDINATIONS -275 mini"/>
          <p:cNvPicPr/>
          <p:nvPr/>
        </p:nvPicPr>
        <p:blipFill>
          <a:blip r:embed="rId4" r:link="rId5" cstate="screen"/>
          <a:srcRect/>
          <a:stretch>
            <a:fillRect/>
          </a:stretch>
        </p:blipFill>
        <p:spPr bwMode="auto">
          <a:xfrm>
            <a:off x="2071670" y="1571612"/>
            <a:ext cx="6134100" cy="4095750"/>
          </a:xfrm>
          <a:prstGeom prst="rect">
            <a:avLst/>
          </a:prstGeom>
          <a:noFill/>
          <a:ln w="9525">
            <a:noFill/>
            <a:miter lim="800000"/>
            <a:headEnd/>
            <a:tailEnd/>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Procession de sortie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7" name="Image 6" descr="ORDINATIONS -280 mini"/>
          <p:cNvPicPr/>
          <p:nvPr/>
        </p:nvPicPr>
        <p:blipFill>
          <a:blip r:embed="rId4" r:link="rId5" cstate="screen"/>
          <a:srcRect/>
          <a:stretch>
            <a:fillRect/>
          </a:stretch>
        </p:blipFill>
        <p:spPr bwMode="auto">
          <a:xfrm>
            <a:off x="2071670" y="1571612"/>
            <a:ext cx="6134100" cy="409575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1026" name="Picture 2" descr="C:\Users\jerome.mutin\J. MUTIN (dossiers)\Personnel\CATHO SPHERE\Diaconat\Ordination 1 octobre 2016\PHOTOS\CD Photos ordination\ORDINATIONS -304-V2.jpg"/>
          <p:cNvPicPr>
            <a:picLocks noChangeAspect="1" noChangeArrowheads="1"/>
          </p:cNvPicPr>
          <p:nvPr/>
        </p:nvPicPr>
        <p:blipFill>
          <a:blip r:embed="rId4" cstate="screen"/>
          <a:srcRect/>
          <a:stretch>
            <a:fillRect/>
          </a:stretch>
        </p:blipFill>
        <p:spPr bwMode="auto">
          <a:xfrm>
            <a:off x="1763688" y="980728"/>
            <a:ext cx="6840760" cy="4560974"/>
          </a:xfrm>
          <a:prstGeom prst="rect">
            <a:avLst/>
          </a:prstGeom>
          <a:noFill/>
        </p:spPr>
      </p:pic>
      <p:sp>
        <p:nvSpPr>
          <p:cNvPr id="9" name="Rectangle 1"/>
          <p:cNvSpPr>
            <a:spLocks noChangeArrowheads="1"/>
          </p:cNvSpPr>
          <p:nvPr/>
        </p:nvSpPr>
        <p:spPr bwMode="auto">
          <a:xfrm rot="10800000" flipV="1">
            <a:off x="1619672" y="4919008"/>
            <a:ext cx="728667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b="1" i="1" dirty="0"/>
          </a:p>
          <a:p>
            <a:pPr fontAlgn="base"/>
            <a:endParaRPr lang="fr-FR" sz="2400" dirty="0"/>
          </a:p>
          <a:p>
            <a:pPr algn="ctr" fontAlgn="base"/>
            <a:r>
              <a:rPr lang="fr-FR" sz="2400" dirty="0"/>
              <a:t> </a:t>
            </a:r>
            <a:r>
              <a:rPr lang="fr-FR" sz="2400" b="1" i="1" dirty="0"/>
              <a:t>Mets-toi en tenue pour me servir ! </a:t>
            </a:r>
            <a:r>
              <a:rPr lang="fr-FR" sz="1200" b="1" i="1" dirty="0"/>
              <a:t>Luc 17,8</a:t>
            </a:r>
          </a:p>
          <a:p>
            <a:pPr fontAlgn="base"/>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Salutation de l’Archevêque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6119336"/>
            <a:ext cx="6858048" cy="1477328"/>
          </a:xfrm>
          <a:prstGeom prst="rect">
            <a:avLst/>
          </a:prstGeom>
          <a:noFill/>
        </p:spPr>
        <p:txBody>
          <a:bodyPr wrap="square" rtlCol="0">
            <a:spAutoFit/>
          </a:bodyPr>
          <a:lstStyle/>
          <a:p>
            <a:pPr algn="ctr"/>
            <a:r>
              <a:rPr lang="fr-FR" sz="2400" dirty="0"/>
              <a:t>Salutation liturgique et mot d’accueil de l’Archevêque</a:t>
            </a:r>
          </a:p>
          <a:p>
            <a:endParaRPr lang="fr-FR" sz="2400" dirty="0"/>
          </a:p>
          <a:p>
            <a:endParaRPr lang="fr-FR" sz="2400" dirty="0"/>
          </a:p>
          <a:p>
            <a:endParaRPr lang="fr-FR" dirty="0"/>
          </a:p>
        </p:txBody>
      </p:sp>
      <p:sp>
        <p:nvSpPr>
          <p:cNvPr id="6" name="ZoneTexte 5"/>
          <p:cNvSpPr txBox="1"/>
          <p:nvPr/>
        </p:nvSpPr>
        <p:spPr>
          <a:xfrm>
            <a:off x="1785918" y="1714488"/>
            <a:ext cx="6858048" cy="1846659"/>
          </a:xfrm>
          <a:prstGeom prst="rect">
            <a:avLst/>
          </a:prstGeom>
          <a:noFill/>
        </p:spPr>
        <p:txBody>
          <a:bodyPr wrap="square" rtlCol="0">
            <a:spAutoFit/>
          </a:bodyPr>
          <a:lstStyle/>
          <a:p>
            <a:pPr algn="ctr"/>
            <a:r>
              <a:rPr lang="fr-FR" sz="2400" i="1" dirty="0"/>
              <a:t>Photo </a:t>
            </a:r>
            <a:r>
              <a:rPr lang="fr-FR" sz="2400" i="1" dirty="0" err="1"/>
              <a:t>archeveque</a:t>
            </a:r>
            <a:endParaRPr lang="fr-FR" sz="2400" i="1" dirty="0"/>
          </a:p>
          <a:p>
            <a:endParaRPr lang="fr-FR" sz="2400" dirty="0"/>
          </a:p>
          <a:p>
            <a:endParaRPr lang="fr-FR" sz="2400" dirty="0"/>
          </a:p>
          <a:p>
            <a:endParaRPr lang="fr-FR" sz="2400" dirty="0"/>
          </a:p>
          <a:p>
            <a:endParaRPr lang="fr-FR" dirty="0"/>
          </a:p>
        </p:txBody>
      </p:sp>
      <p:pic>
        <p:nvPicPr>
          <p:cNvPr id="7" name="Picture 2" descr="C:\Users\jerome.mutin\J. MUTIN (dossiers)\Personnel\CATHO SPHERE\Diaconat\Ordination 1 octobre 2016\PHOTOS\CD Photos ordination\ORDINATIONS -16.JPG"/>
          <p:cNvPicPr>
            <a:picLocks noChangeAspect="1" noChangeArrowheads="1"/>
          </p:cNvPicPr>
          <p:nvPr/>
        </p:nvPicPr>
        <p:blipFill>
          <a:blip r:embed="rId4" cstate="screen"/>
          <a:srcRect/>
          <a:stretch>
            <a:fillRect/>
          </a:stretch>
        </p:blipFill>
        <p:spPr bwMode="auto">
          <a:xfrm>
            <a:off x="1835696" y="1412776"/>
            <a:ext cx="6805233" cy="45569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Accueil et présentation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5643578"/>
            <a:ext cx="6858048" cy="1846659"/>
          </a:xfrm>
          <a:prstGeom prst="rect">
            <a:avLst/>
          </a:prstGeom>
          <a:noFill/>
        </p:spPr>
        <p:txBody>
          <a:bodyPr wrap="square" rtlCol="0">
            <a:spAutoFit/>
          </a:bodyPr>
          <a:lstStyle/>
          <a:p>
            <a:pPr algn="ctr"/>
            <a:r>
              <a:rPr lang="fr-FR" sz="2400" dirty="0"/>
              <a:t>Le responsable diocésain du diaconat permanent </a:t>
            </a:r>
          </a:p>
          <a:p>
            <a:pPr algn="ctr"/>
            <a:r>
              <a:rPr lang="fr-FR" sz="2400" dirty="0"/>
              <a:t>va appeler les ordinands chacun à leur tour</a:t>
            </a:r>
          </a:p>
          <a:p>
            <a:endParaRPr lang="fr-FR" sz="2400" dirty="0"/>
          </a:p>
          <a:p>
            <a:endParaRPr lang="fr-FR" sz="2400" dirty="0"/>
          </a:p>
          <a:p>
            <a:endParaRPr lang="fr-FR" dirty="0"/>
          </a:p>
        </p:txBody>
      </p:sp>
      <p:sp>
        <p:nvSpPr>
          <p:cNvPr id="7" name="ZoneTexte 6"/>
          <p:cNvSpPr txBox="1"/>
          <p:nvPr/>
        </p:nvSpPr>
        <p:spPr>
          <a:xfrm>
            <a:off x="1785918" y="1714488"/>
            <a:ext cx="6858048" cy="1846659"/>
          </a:xfrm>
          <a:prstGeom prst="rect">
            <a:avLst/>
          </a:prstGeom>
          <a:noFill/>
        </p:spPr>
        <p:txBody>
          <a:bodyPr wrap="square" rtlCol="0">
            <a:spAutoFit/>
          </a:bodyPr>
          <a:lstStyle/>
          <a:p>
            <a:pPr algn="ctr"/>
            <a:r>
              <a:rPr lang="fr-FR" sz="2400" i="1" dirty="0"/>
              <a:t>Photo Jean Stahl</a:t>
            </a:r>
          </a:p>
          <a:p>
            <a:endParaRPr lang="fr-FR" sz="2400" dirty="0"/>
          </a:p>
          <a:p>
            <a:endParaRPr lang="fr-FR" sz="2400" dirty="0"/>
          </a:p>
          <a:p>
            <a:endParaRPr lang="fr-FR" sz="2400" dirty="0"/>
          </a:p>
          <a:p>
            <a:endParaRPr lang="fr-FR" dirty="0"/>
          </a:p>
        </p:txBody>
      </p:sp>
      <p:pic>
        <p:nvPicPr>
          <p:cNvPr id="134145" name="Picture 1" descr="C:\Users\jerome.mutin\J. MUTIN (dossiers)\Personnel\CATHO SPHERE\Diaconat\Ordination 1 octobre 2016\PHOTOS\CD Photos ordination\ORDINATIONS -17.JPG"/>
          <p:cNvPicPr>
            <a:picLocks noChangeAspect="1" noChangeArrowheads="1"/>
          </p:cNvPicPr>
          <p:nvPr/>
        </p:nvPicPr>
        <p:blipFill>
          <a:blip r:embed="rId4" cstate="screen"/>
          <a:srcRect/>
          <a:stretch>
            <a:fillRect/>
          </a:stretch>
        </p:blipFill>
        <p:spPr bwMode="auto">
          <a:xfrm>
            <a:off x="2051720" y="1484784"/>
            <a:ext cx="6192688" cy="423508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Accueil et présentation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564357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9" name="Rectangle 8"/>
          <p:cNvSpPr/>
          <p:nvPr/>
        </p:nvSpPr>
        <p:spPr>
          <a:xfrm>
            <a:off x="1571604" y="5643578"/>
            <a:ext cx="7215238" cy="830997"/>
          </a:xfrm>
          <a:prstGeom prst="rect">
            <a:avLst/>
          </a:prstGeom>
        </p:spPr>
        <p:txBody>
          <a:bodyPr wrap="square">
            <a:spAutoFit/>
          </a:bodyPr>
          <a:lstStyle/>
          <a:p>
            <a:r>
              <a:rPr lang="fr-FR" sz="2400" i="1" dirty="0"/>
              <a:t>À l’appel de ses nom et prénom, chaque ordinand se lève, répond « </a:t>
            </a:r>
            <a:r>
              <a:rPr lang="fr-FR" sz="2400" b="1" i="1" dirty="0"/>
              <a:t>Me voici</a:t>
            </a:r>
            <a:r>
              <a:rPr lang="fr-FR" sz="2400" i="1" dirty="0"/>
              <a:t> » et reste dans l’allée centrale</a:t>
            </a:r>
            <a:endParaRPr lang="fr-FR" sz="2400" dirty="0"/>
          </a:p>
        </p:txBody>
      </p:sp>
      <p:pic>
        <p:nvPicPr>
          <p:cNvPr id="130049" name="Picture 1" descr="C:\Users\jerome.mutin\J. MUTIN (dossiers)\Personnel\CATHO SPHERE\Diaconat\Ordination 1 octobre 2016\PHOTOS\CD Photos ordination\ORDINATIONS -22.JPG"/>
          <p:cNvPicPr>
            <a:picLocks noChangeAspect="1" noChangeArrowheads="1"/>
          </p:cNvPicPr>
          <p:nvPr/>
        </p:nvPicPr>
        <p:blipFill>
          <a:blip r:embed="rId4" cstate="screen"/>
          <a:srcRect/>
          <a:stretch>
            <a:fillRect/>
          </a:stretch>
        </p:blipFill>
        <p:spPr bwMode="auto">
          <a:xfrm>
            <a:off x="1763688" y="1412776"/>
            <a:ext cx="6768752" cy="42780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Accueil et présentation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643042" y="5750004"/>
            <a:ext cx="7072362" cy="1107996"/>
          </a:xfrm>
          <a:prstGeom prst="rect">
            <a:avLst/>
          </a:prstGeom>
          <a:noFill/>
        </p:spPr>
        <p:txBody>
          <a:bodyPr wrap="square" rtlCol="0">
            <a:spAutoFit/>
          </a:bodyPr>
          <a:lstStyle/>
          <a:p>
            <a:r>
              <a:rPr lang="fr-FR" sz="2400" dirty="0"/>
              <a:t>« Que s’avancent ceux qui vont être ordonnés diacres »</a:t>
            </a:r>
          </a:p>
          <a:p>
            <a:endParaRPr lang="fr-FR" sz="2400" dirty="0"/>
          </a:p>
          <a:p>
            <a:endParaRPr lang="fr-FR" dirty="0"/>
          </a:p>
        </p:txBody>
      </p:sp>
      <p:pic>
        <p:nvPicPr>
          <p:cNvPr id="7" name="Image 6" descr="ORDINATIONS -29 mini"/>
          <p:cNvPicPr/>
          <p:nvPr/>
        </p:nvPicPr>
        <p:blipFill>
          <a:blip r:embed="rId4" r:link="rId5" cstate="screen"/>
          <a:srcRect/>
          <a:stretch>
            <a:fillRect/>
          </a:stretch>
        </p:blipFill>
        <p:spPr bwMode="auto">
          <a:xfrm>
            <a:off x="1763688" y="1412776"/>
            <a:ext cx="6840760" cy="42484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Accueil et présentation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5643578"/>
            <a:ext cx="6858048" cy="1107996"/>
          </a:xfrm>
          <a:prstGeom prst="rect">
            <a:avLst/>
          </a:prstGeom>
          <a:noFill/>
        </p:spPr>
        <p:txBody>
          <a:bodyPr wrap="square" rtlCol="0">
            <a:spAutoFit/>
          </a:bodyPr>
          <a:lstStyle/>
          <a:p>
            <a:endParaRPr lang="fr-FR" sz="2400" dirty="0"/>
          </a:p>
          <a:p>
            <a:endParaRPr lang="fr-FR" sz="2400" dirty="0"/>
          </a:p>
          <a:p>
            <a:endParaRPr lang="fr-FR" dirty="0"/>
          </a:p>
        </p:txBody>
      </p:sp>
      <p:pic>
        <p:nvPicPr>
          <p:cNvPr id="162818" name="Picture 2" descr="C:\Users\jerome.mutin\J. MUTIN (dossiers)\Personnel\CATHO SPHERE\Diaconat\Ordination 1 octobre 2016\PHOTOS\CD Photos ordination\ORDINATIONS -25.JPG"/>
          <p:cNvPicPr>
            <a:picLocks noChangeAspect="1" noChangeArrowheads="1"/>
          </p:cNvPicPr>
          <p:nvPr/>
        </p:nvPicPr>
        <p:blipFill>
          <a:blip r:embed="rId4" cstate="screen"/>
          <a:srcRect/>
          <a:stretch>
            <a:fillRect/>
          </a:stretch>
        </p:blipFill>
        <p:spPr bwMode="auto">
          <a:xfrm>
            <a:off x="1763688" y="1484783"/>
            <a:ext cx="6840760" cy="45534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Accueil et présentation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564357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10" name="Rectangle 9"/>
          <p:cNvSpPr/>
          <p:nvPr/>
        </p:nvSpPr>
        <p:spPr>
          <a:xfrm>
            <a:off x="1714480" y="5286388"/>
            <a:ext cx="7000924" cy="1200329"/>
          </a:xfrm>
          <a:prstGeom prst="rect">
            <a:avLst/>
          </a:prstGeom>
        </p:spPr>
        <p:txBody>
          <a:bodyPr wrap="square">
            <a:spAutoFit/>
          </a:bodyPr>
          <a:lstStyle/>
          <a:p>
            <a:r>
              <a:rPr lang="fr-FR" sz="2400" i="1" dirty="0"/>
              <a:t>Les délégués départementaux du service diocésain du diaconat permanent présentent chacun des ordinands en quelques phrases à l’assemblée. </a:t>
            </a:r>
            <a:endParaRPr lang="fr-FR" sz="2400" dirty="0"/>
          </a:p>
        </p:txBody>
      </p:sp>
      <p:pic>
        <p:nvPicPr>
          <p:cNvPr id="128001" name="Picture 1" descr="C:\Users\jerome.mutin\J. MUTIN (dossiers)\Personnel\CATHO SPHERE\Diaconat\Ordination 1 octobre 2016\PHOTOS\CD Photos ordination\ORDINATIONS -20.JPG"/>
          <p:cNvPicPr>
            <a:picLocks noChangeAspect="1" noChangeArrowheads="1"/>
          </p:cNvPicPr>
          <p:nvPr/>
        </p:nvPicPr>
        <p:blipFill>
          <a:blip r:embed="rId4" cstate="screen"/>
          <a:srcRect/>
          <a:stretch>
            <a:fillRect/>
          </a:stretch>
        </p:blipFill>
        <p:spPr bwMode="auto">
          <a:xfrm>
            <a:off x="1763688" y="1340767"/>
            <a:ext cx="6912768" cy="390709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Accueil et présentation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5643578"/>
            <a:ext cx="6858048" cy="1107996"/>
          </a:xfrm>
          <a:prstGeom prst="rect">
            <a:avLst/>
          </a:prstGeom>
          <a:noFill/>
        </p:spPr>
        <p:txBody>
          <a:bodyPr wrap="square" rtlCol="0">
            <a:spAutoFit/>
          </a:bodyPr>
          <a:lstStyle/>
          <a:p>
            <a:endParaRPr lang="fr-FR" sz="2400" dirty="0"/>
          </a:p>
          <a:p>
            <a:endParaRPr lang="fr-FR" sz="2400" dirty="0"/>
          </a:p>
          <a:p>
            <a:endParaRPr lang="fr-FR" dirty="0"/>
          </a:p>
        </p:txBody>
      </p:sp>
      <p:pic>
        <p:nvPicPr>
          <p:cNvPr id="1026" name="Picture 2" descr="C:\Users\jerome.mutin\J. MUTIN (dossiers)\Personnel\CATHO SPHERE\Diaconat\Ordination 1 octobre 2016\PHOTOS\CD Photos ordination\ORDINATIONS -63.JPG"/>
          <p:cNvPicPr>
            <a:picLocks noChangeAspect="1" noChangeArrowheads="1"/>
          </p:cNvPicPr>
          <p:nvPr/>
        </p:nvPicPr>
        <p:blipFill>
          <a:blip r:embed="rId4" cstate="screen"/>
          <a:srcRect/>
          <a:stretch>
            <a:fillRect/>
          </a:stretch>
        </p:blipFill>
        <p:spPr bwMode="auto">
          <a:xfrm>
            <a:off x="1835696" y="1412776"/>
            <a:ext cx="6768752" cy="45052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Accueil et présentation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564357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2049" name="Rectangle 1"/>
          <p:cNvSpPr>
            <a:spLocks noChangeArrowheads="1"/>
          </p:cNvSpPr>
          <p:nvPr/>
        </p:nvSpPr>
        <p:spPr bwMode="auto">
          <a:xfrm>
            <a:off x="1500166" y="1571612"/>
            <a:ext cx="7215237"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400" i="1" dirty="0">
                <a:latin typeface="+mj-lt"/>
              </a:rPr>
              <a:t>Le responsable diocésain du diaconat permanent </a:t>
            </a:r>
            <a:r>
              <a:rPr kumimoji="0" lang="fr-FR" sz="2400" b="0" i="1" u="none" strike="noStrike" cap="none" normalizeH="0" baseline="0" dirty="0">
                <a:ln>
                  <a:noFill/>
                </a:ln>
                <a:solidFill>
                  <a:srgbClr val="000000"/>
                </a:solidFill>
                <a:effectLst/>
                <a:latin typeface="+mj-lt"/>
                <a:ea typeface="Arial Narrow" pitchFamily="34" charset="0"/>
                <a:cs typeface="Times New Roman" pitchFamily="18" charset="0"/>
              </a:rPr>
              <a:t>: </a:t>
            </a:r>
            <a:endParaRPr kumimoji="0" lang="fr-FR" sz="2400" b="0" i="0" u="none" strike="noStrike" cap="none" normalizeH="0" baseline="0" dirty="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Père, la Sainte Église, notre Mère, vous présente nos frères Philippe, Hubert, Marc, Hugues, Bertrand, Jérôme, Jean-Pierre et Claude et demande que vous les ordonniez pour la charge du diaconat.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sz="2400" i="1" dirty="0">
                <a:solidFill>
                  <a:srgbClr val="000000"/>
                </a:solidFill>
                <a:latin typeface="Times New Roman" pitchFamily="18" charset="0"/>
                <a:ea typeface="Arial Narrow" pitchFamily="34" charset="0"/>
                <a:cs typeface="Times New Roman" pitchFamily="18" charset="0"/>
              </a:rPr>
              <a:t>L’Archevêque</a:t>
            </a: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Savez-vous s’ils ont les aptitudes requises ?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algn="just" eaLnBrk="0" fontAlgn="base" hangingPunct="0">
              <a:spcBef>
                <a:spcPct val="0"/>
              </a:spcBef>
              <a:spcAft>
                <a:spcPct val="0"/>
              </a:spcAft>
            </a:pPr>
            <a:r>
              <a:rPr lang="fr-FR" sz="2400" i="1" dirty="0"/>
              <a:t>Le responsable diocésain du diaconat permanent </a:t>
            </a:r>
            <a:r>
              <a:rPr lang="fr-FR" sz="2400" i="1" dirty="0">
                <a:solidFill>
                  <a:srgbClr val="000000"/>
                </a:solidFill>
                <a:ea typeface="Arial Narrow" pitchFamily="34" charset="0"/>
                <a:cs typeface="Times New Roman" pitchFamily="18" charset="0"/>
              </a:rPr>
              <a:t>: </a:t>
            </a:r>
            <a:endParaRPr kumimoji="0" lang="fr-FR"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Le peuple chrétien a été consulté, et ceux à qui il appartient d’en juger ont donné leur avis. Aussi, j’atteste qu’ils ont été jugés dignes d’être ordonnés. Quatre candidats sont engagés dans le mariage, deux sont veufs et deux sont célibataires. </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Engagement au célibat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7" name="Rectangle 6"/>
          <p:cNvSpPr/>
          <p:nvPr/>
        </p:nvSpPr>
        <p:spPr>
          <a:xfrm>
            <a:off x="2143076" y="5929330"/>
            <a:ext cx="7000924" cy="461665"/>
          </a:xfrm>
          <a:prstGeom prst="rect">
            <a:avLst/>
          </a:prstGeom>
        </p:spPr>
        <p:txBody>
          <a:bodyPr wrap="square">
            <a:spAutoFit/>
          </a:bodyPr>
          <a:lstStyle/>
          <a:p>
            <a:r>
              <a:rPr lang="fr-FR" sz="2400" i="1" dirty="0"/>
              <a:t>Engagement au célibat des ordinands non mariés</a:t>
            </a:r>
            <a:endParaRPr lang="fr-FR" sz="2400" dirty="0"/>
          </a:p>
        </p:txBody>
      </p:sp>
      <p:pic>
        <p:nvPicPr>
          <p:cNvPr id="3074" name="Picture 2" descr="C:\Users\jerome.mutin\J. MUTIN (dossiers)\Personnel\CATHO SPHERE\Diaconat\Ordination 1 octobre 2016\PHOTOS\CD Photos ordination\ORDINATIONS -46.JPG"/>
          <p:cNvPicPr>
            <a:picLocks noChangeAspect="1" noChangeArrowheads="1"/>
          </p:cNvPicPr>
          <p:nvPr/>
        </p:nvPicPr>
        <p:blipFill>
          <a:blip r:embed="rId4" cstate="screen"/>
          <a:srcRect/>
          <a:stretch>
            <a:fillRect/>
          </a:stretch>
        </p:blipFill>
        <p:spPr bwMode="auto">
          <a:xfrm>
            <a:off x="5076056" y="1412776"/>
            <a:ext cx="3528392" cy="4536504"/>
          </a:xfrm>
          <a:prstGeom prst="rect">
            <a:avLst/>
          </a:prstGeom>
          <a:noFill/>
        </p:spPr>
      </p:pic>
      <p:pic>
        <p:nvPicPr>
          <p:cNvPr id="3075" name="Picture 3" descr="C:\Users\jerome.mutin\J. MUTIN (dossiers)\Personnel\CATHO SPHERE\Diaconat\Ordination 1 octobre 2016\PHOTOS\CD Photos ordination\ORDINATIONS -58.JPG"/>
          <p:cNvPicPr>
            <a:picLocks noChangeAspect="1" noChangeArrowheads="1"/>
          </p:cNvPicPr>
          <p:nvPr/>
        </p:nvPicPr>
        <p:blipFill>
          <a:blip r:embed="rId5" cstate="screen"/>
          <a:srcRect/>
          <a:stretch>
            <a:fillRect/>
          </a:stretch>
        </p:blipFill>
        <p:spPr bwMode="auto">
          <a:xfrm>
            <a:off x="1763688" y="1412776"/>
            <a:ext cx="3384376" cy="451044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524315"/>
          </a:xfrm>
          <a:prstGeom prst="rect">
            <a:avLst/>
          </a:prstGeom>
          <a:noFill/>
        </p:spPr>
        <p:txBody>
          <a:bodyPr wrap="square" rtlCol="0">
            <a:spAutoFit/>
          </a:bodyPr>
          <a:lstStyle/>
          <a:p>
            <a:pPr algn="just"/>
            <a:r>
              <a:rPr lang="fr-FR" sz="2400" dirty="0"/>
              <a:t>Comme les prêtres et les évêques, les diacres permanents reçoivent le sacrement de l’ordre. </a:t>
            </a:r>
          </a:p>
          <a:p>
            <a:pPr algn="just"/>
            <a:endParaRPr lang="fr-FR" sz="2400" dirty="0"/>
          </a:p>
          <a:p>
            <a:pPr algn="just"/>
            <a:r>
              <a:rPr lang="fr-FR" sz="2400" dirty="0"/>
              <a:t>C’est un don et un engagement à vie :</a:t>
            </a:r>
          </a:p>
          <a:p>
            <a:pPr algn="just"/>
            <a:endParaRPr lang="fr-FR" sz="2400" dirty="0"/>
          </a:p>
          <a:p>
            <a:pPr algn="just"/>
            <a:r>
              <a:rPr lang="fr-FR" sz="2400" dirty="0"/>
              <a:t>- l’ordination est  un  </a:t>
            </a:r>
            <a:r>
              <a:rPr lang="fr-FR" sz="2400" u="sng" dirty="0"/>
              <a:t>acte de l’Eglise</a:t>
            </a:r>
            <a:r>
              <a:rPr lang="fr-FR" sz="2400" dirty="0"/>
              <a:t>  :  toute la communauté est concernée,</a:t>
            </a:r>
          </a:p>
          <a:p>
            <a:pPr lvl="0" algn="just">
              <a:buFontTx/>
              <a:buChar char="-"/>
            </a:pPr>
            <a:endParaRPr lang="fr-FR" sz="2400" dirty="0"/>
          </a:p>
          <a:p>
            <a:pPr lvl="0" algn="just"/>
            <a:r>
              <a:rPr lang="fr-FR" sz="2400" dirty="0"/>
              <a:t>- l’ordination confère </a:t>
            </a:r>
            <a:r>
              <a:rPr lang="fr-FR" sz="2400" u="sng" dirty="0"/>
              <a:t>un don de l’Esprit</a:t>
            </a:r>
            <a:r>
              <a:rPr lang="fr-FR" sz="2400" dirty="0"/>
              <a:t>, un charisme, une « grâce sacramentelle » en vue de la charge confiée,</a:t>
            </a:r>
          </a:p>
          <a:p>
            <a:pPr lvl="0" algn="just"/>
            <a:endParaRPr lang="fr-F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Engagement au célibat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53249" name="Rectangle 1"/>
          <p:cNvSpPr>
            <a:spLocks noChangeArrowheads="1"/>
          </p:cNvSpPr>
          <p:nvPr/>
        </p:nvSpPr>
        <p:spPr bwMode="auto">
          <a:xfrm>
            <a:off x="1785886" y="1571612"/>
            <a:ext cx="707239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2400" i="1" dirty="0"/>
              <a:t>Le responsable diocésain du diaconat permanent </a:t>
            </a:r>
            <a:r>
              <a:rPr lang="fr-FR" sz="2400" i="1" dirty="0">
                <a:solidFill>
                  <a:srgbClr val="000000"/>
                </a:solidFill>
                <a:ea typeface="Arial Narrow" pitchFamily="34" charset="0"/>
                <a:cs typeface="Times New Roman" pitchFamily="18" charset="0"/>
              </a:rPr>
              <a:t>: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Times New Roman" pitchFamily="18" charset="0"/>
                <a:ea typeface="Lucida Grande"/>
                <a:cs typeface="Times New Roman" pitchFamily="18" charset="0"/>
              </a:rPr>
              <a:t>Que s’avancent Marc et Hugues.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1" u="none" strike="noStrike" cap="none" normalizeH="0" baseline="0" dirty="0">
                <a:ln>
                  <a:noFill/>
                </a:ln>
                <a:solidFill>
                  <a:srgbClr val="000000"/>
                </a:solidFill>
                <a:effectLst/>
                <a:latin typeface="Arial Narrow" pitchFamily="34" charset="0"/>
                <a:ea typeface="ヒラギノ角ゴ Pro W3"/>
                <a:cs typeface="Arial" pitchFamily="34" charset="0"/>
              </a:rPr>
              <a:t>Marc et Hugues s’avancent </a:t>
            </a:r>
            <a:r>
              <a:rPr lang="fr-FR" sz="1200" i="1" dirty="0">
                <a:solidFill>
                  <a:srgbClr val="000000"/>
                </a:solidFill>
                <a:latin typeface="Arial Narrow" pitchFamily="34" charset="0"/>
                <a:ea typeface="ヒラギノ角ゴ Pro W3"/>
                <a:cs typeface="Arial" pitchFamily="34" charset="0"/>
              </a:rPr>
              <a:t>sur les marches.</a:t>
            </a:r>
            <a:endParaRPr kumimoji="0" lang="fr-FR" sz="1200" b="0" i="1" u="none" strike="noStrike" cap="none" normalizeH="0" baseline="0" dirty="0">
              <a:ln>
                <a:noFill/>
              </a:ln>
              <a:solidFill>
                <a:srgbClr val="000000"/>
              </a:solidFill>
              <a:effectLst/>
              <a:latin typeface="Arial Narrow" pitchFamily="34" charset="0"/>
              <a:ea typeface="ヒラギノ角ゴ Pro W3"/>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sz="2400" i="1" dirty="0">
                <a:solidFill>
                  <a:srgbClr val="000000"/>
                </a:solidFill>
                <a:latin typeface="Times New Roman" pitchFamily="18" charset="0"/>
                <a:ea typeface="Arial Narrow" pitchFamily="34" charset="0"/>
                <a:cs typeface="Times New Roman" pitchFamily="18" charset="0"/>
              </a:rPr>
              <a:t>L’Archevêque </a:t>
            </a: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Times New Roman" pitchFamily="18" charset="0"/>
                <a:ea typeface="Lucida Grande"/>
                <a:cs typeface="Times New Roman" pitchFamily="18" charset="0"/>
              </a:rPr>
              <a:t>Marc et Hugues, vous êtes prêt à vous engager au célibat. Voulez-vous, pour signifier le don de vous-même au Christ-Seigneur, garder toujours cet engagement à cause du Royaume des cieux, en vous mettant au service de Dieu et de votre prochain ?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Arial Narrow" pitchFamily="34" charset="0"/>
                <a:ea typeface="ヒラギノ角ゴ Pro W3"/>
                <a:cs typeface="Arial" pitchFamily="34" charset="0"/>
              </a:rPr>
              <a:t>Marc et Hugues répondent chacun à leur tour : </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Times New Roman" pitchFamily="18" charset="0"/>
                <a:ea typeface="Zapf Dingbats"/>
                <a:cs typeface="Times New Roman" pitchFamily="18" charset="0"/>
              </a:rPr>
              <a:t>Oui, je le veux. </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Engagement au célibat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7" name="Rectangle 6"/>
          <p:cNvSpPr/>
          <p:nvPr/>
        </p:nvSpPr>
        <p:spPr>
          <a:xfrm>
            <a:off x="2143076" y="5929330"/>
            <a:ext cx="7000924" cy="461665"/>
          </a:xfrm>
          <a:prstGeom prst="rect">
            <a:avLst/>
          </a:prstGeom>
        </p:spPr>
        <p:txBody>
          <a:bodyPr wrap="square">
            <a:spAutoFit/>
          </a:bodyPr>
          <a:lstStyle/>
          <a:p>
            <a:r>
              <a:rPr lang="fr-FR" sz="2400" i="1" dirty="0"/>
              <a:t>Engagement au célibat des ordinands non mariés</a:t>
            </a:r>
            <a:endParaRPr lang="fr-FR" sz="2400" dirty="0"/>
          </a:p>
        </p:txBody>
      </p:sp>
      <p:sp>
        <p:nvSpPr>
          <p:cNvPr id="9" name="Rectangle 8"/>
          <p:cNvSpPr/>
          <p:nvPr/>
        </p:nvSpPr>
        <p:spPr>
          <a:xfrm>
            <a:off x="4357686" y="2285992"/>
            <a:ext cx="1785918" cy="830997"/>
          </a:xfrm>
          <a:prstGeom prst="rect">
            <a:avLst/>
          </a:prstGeom>
        </p:spPr>
        <p:txBody>
          <a:bodyPr wrap="square">
            <a:spAutoFit/>
          </a:bodyPr>
          <a:lstStyle/>
          <a:p>
            <a:r>
              <a:rPr lang="fr-FR" sz="2400" dirty="0"/>
              <a:t>Photo Marc et Hugues</a:t>
            </a:r>
          </a:p>
        </p:txBody>
      </p:sp>
      <p:pic>
        <p:nvPicPr>
          <p:cNvPr id="2050" name="Picture 2" descr="C:\Users\jerome.mutin\J. MUTIN (dossiers)\Personnel\CATHO SPHERE\Diaconat\Ordination 1 octobre 2016\PHOTOS\CD Photos ordination\ORDINATIONS -34.JPG"/>
          <p:cNvPicPr>
            <a:picLocks noChangeAspect="1" noChangeArrowheads="1"/>
          </p:cNvPicPr>
          <p:nvPr/>
        </p:nvPicPr>
        <p:blipFill>
          <a:blip r:embed="rId4" cstate="screen"/>
          <a:srcRect/>
          <a:stretch>
            <a:fillRect/>
          </a:stretch>
        </p:blipFill>
        <p:spPr bwMode="auto">
          <a:xfrm>
            <a:off x="1835696" y="1340768"/>
            <a:ext cx="6804756" cy="45365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Accord des épouses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81921" name="Rectangle 1"/>
          <p:cNvSpPr>
            <a:spLocks noChangeArrowheads="1"/>
          </p:cNvSpPr>
          <p:nvPr/>
        </p:nvSpPr>
        <p:spPr bwMode="auto">
          <a:xfrm>
            <a:off x="1643042" y="1601260"/>
            <a:ext cx="7000924"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400" i="1" dirty="0"/>
              <a:t>Le responsable diocésain du diaconat permanent </a:t>
            </a:r>
            <a:r>
              <a:rPr lang="fr-FR" sz="2400" i="1" dirty="0">
                <a:solidFill>
                  <a:srgbClr val="000000"/>
                </a:solidFill>
                <a:ea typeface="Arial Narrow" pitchFamily="34" charset="0"/>
                <a:cs typeface="Times New Roman" pitchFamily="18" charset="0"/>
              </a:rPr>
              <a:t>: </a:t>
            </a:r>
            <a:endParaRPr lang="fr-FR" sz="24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a:ln>
                  <a:noFill/>
                </a:ln>
                <a:solidFill>
                  <a:srgbClr val="000000"/>
                </a:solidFill>
                <a:effectLst/>
                <a:latin typeface="Times New Roman" pitchFamily="18" charset="0"/>
                <a:ea typeface="Lucida Grande"/>
                <a:cs typeface="Times New Roman" pitchFamily="18" charset="0"/>
              </a:rPr>
              <a:t>Que s’avancent Christine, Corinne, Anne-Marie et Claire, et leurs époux respectifs, Philippe, Hubert, Bertrand et Jérôme.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Arial Narrow" pitchFamily="34" charset="0"/>
                <a:ea typeface="ヒラギノ角ゴ Pro W3"/>
                <a:cs typeface="Arial" pitchFamily="34" charset="0"/>
              </a:rPr>
              <a:t>Les épouses s’avancent </a:t>
            </a:r>
            <a:r>
              <a:rPr lang="fr-FR" sz="2400" i="1" dirty="0">
                <a:solidFill>
                  <a:srgbClr val="000000"/>
                </a:solidFill>
                <a:latin typeface="Arial Narrow" pitchFamily="34" charset="0"/>
                <a:ea typeface="ヒラギノ角ゴ Pro W3"/>
                <a:cs typeface="Arial" pitchFamily="34" charset="0"/>
              </a:rPr>
              <a:t>sur</a:t>
            </a:r>
            <a:r>
              <a:rPr kumimoji="0" lang="fr-FR" sz="2400" b="0" i="1" u="none" strike="noStrike" cap="none" normalizeH="0" baseline="0" dirty="0">
                <a:ln>
                  <a:noFill/>
                </a:ln>
                <a:solidFill>
                  <a:srgbClr val="000000"/>
                </a:solidFill>
                <a:effectLst/>
                <a:latin typeface="Arial Narrow" pitchFamily="34" charset="0"/>
                <a:ea typeface="ヒラギノ角ゴ Pro W3"/>
                <a:cs typeface="Arial" pitchFamily="34" charset="0"/>
              </a:rPr>
              <a:t> </a:t>
            </a:r>
            <a:r>
              <a:rPr lang="fr-FR" sz="2400" i="1" dirty="0">
                <a:solidFill>
                  <a:srgbClr val="000000"/>
                </a:solidFill>
                <a:latin typeface="Arial Narrow" pitchFamily="34" charset="0"/>
                <a:ea typeface="ヒラギノ角ゴ Pro W3"/>
                <a:cs typeface="Arial" pitchFamily="34" charset="0"/>
              </a:rPr>
              <a:t>l</a:t>
            </a:r>
            <a:r>
              <a:rPr kumimoji="0" lang="fr-FR" sz="2400" b="0" i="1" u="none" strike="noStrike" cap="none" normalizeH="0" baseline="0" dirty="0">
                <a:ln>
                  <a:noFill/>
                </a:ln>
                <a:solidFill>
                  <a:srgbClr val="000000"/>
                </a:solidFill>
                <a:effectLst/>
                <a:latin typeface="Arial Narrow" pitchFamily="34" charset="0"/>
                <a:ea typeface="ヒラギノ角ゴ Pro W3"/>
                <a:cs typeface="Arial" pitchFamily="34" charset="0"/>
              </a:rPr>
              <a:t>es marches,</a:t>
            </a:r>
            <a:r>
              <a:rPr kumimoji="0" lang="fr-FR" sz="2400" b="0" i="1" u="none" strike="noStrike" cap="none" normalizeH="0" dirty="0">
                <a:ln>
                  <a:noFill/>
                </a:ln>
                <a:solidFill>
                  <a:srgbClr val="000000"/>
                </a:solidFill>
                <a:effectLst/>
                <a:latin typeface="Arial Narrow" pitchFamily="34" charset="0"/>
                <a:ea typeface="ヒラギノ角ゴ Pro W3"/>
                <a:cs typeface="Arial" pitchFamily="34" charset="0"/>
              </a:rPr>
              <a:t> et les époux au bas des marches.</a:t>
            </a:r>
            <a:r>
              <a:rPr kumimoji="0" lang="fr-FR" sz="2400"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Accord des épouses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 name="Image 5" descr="ORDINATIONS -37 mini"/>
          <p:cNvPicPr/>
          <p:nvPr/>
        </p:nvPicPr>
        <p:blipFill>
          <a:blip r:embed="rId4" r:link="rId5" cstate="screen"/>
          <a:srcRect/>
          <a:stretch>
            <a:fillRect/>
          </a:stretch>
        </p:blipFill>
        <p:spPr bwMode="auto">
          <a:xfrm>
            <a:off x="1835696" y="1412776"/>
            <a:ext cx="6840760" cy="446449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Accord des épouses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81921" name="Rectangle 1"/>
          <p:cNvSpPr>
            <a:spLocks noChangeArrowheads="1"/>
          </p:cNvSpPr>
          <p:nvPr/>
        </p:nvSpPr>
        <p:spPr bwMode="auto">
          <a:xfrm>
            <a:off x="1643042" y="1643050"/>
            <a:ext cx="7000924"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fr-FR" sz="2400" i="1" dirty="0"/>
              <a:t>L’Archevêque : </a:t>
            </a:r>
            <a:endParaRPr lang="fr-FR" sz="2400" dirty="0"/>
          </a:p>
          <a:p>
            <a:pPr algn="just" fontAlgn="base"/>
            <a:r>
              <a:rPr lang="fr-FR" sz="2400" dirty="0"/>
              <a:t>Christine, Corinne, Anne-Marie et Claire, l’Église me demande d’ordonner diacre Philippe, Hubert, Bertrand et Jérôme, vos époux respectifs. Acceptez-vous tout ce que le diaconat, que chacun d’eux va recevoir, apportera de nouveauté dans vos couples et dans vos vies de famille ? </a:t>
            </a:r>
          </a:p>
          <a:p>
            <a:pPr algn="just" fontAlgn="base"/>
            <a:r>
              <a:rPr lang="fr-FR" sz="2400" dirty="0"/>
              <a:t> </a:t>
            </a:r>
          </a:p>
          <a:p>
            <a:pPr algn="just" fontAlgn="base"/>
            <a:r>
              <a:rPr lang="fr-FR" sz="2400" i="1" dirty="0"/>
              <a:t>Christine, Corinne, Anne-Marie et Claire répondent chacune à leur tour : </a:t>
            </a:r>
            <a:endParaRPr lang="fr-FR" sz="2400" dirty="0"/>
          </a:p>
          <a:p>
            <a:pPr algn="just" fontAlgn="base"/>
            <a:r>
              <a:rPr lang="fr-FR" sz="2400" dirty="0"/>
              <a:t>Dans la fidélité au sacrement du mariage, oui, je l’accepte.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Accord</a:t>
            </a:r>
            <a:r>
              <a:rPr lang="fr-FR" dirty="0" smtClean="0"/>
              <a:t> </a:t>
            </a:r>
            <a:r>
              <a:rPr lang="fr-FR" dirty="0"/>
              <a:t>des épouses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4098" name="Picture 2" descr="C:\Users\jerome.mutin\J. MUTIN (dossiers)\Personnel\CATHO SPHERE\Diaconat\Ordination 1 octobre 2016\PHOTOS\CD Photos ordination\ORDINATIONS -40.JPG"/>
          <p:cNvPicPr>
            <a:picLocks noChangeAspect="1" noChangeArrowheads="1"/>
          </p:cNvPicPr>
          <p:nvPr/>
        </p:nvPicPr>
        <p:blipFill>
          <a:blip r:embed="rId4" cstate="screen"/>
          <a:srcRect/>
          <a:stretch>
            <a:fillRect/>
          </a:stretch>
        </p:blipFill>
        <p:spPr bwMode="auto">
          <a:xfrm>
            <a:off x="1763688" y="1484784"/>
            <a:ext cx="6840760" cy="47038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Accord</a:t>
            </a:r>
            <a:r>
              <a:rPr lang="fr-FR" dirty="0" smtClean="0"/>
              <a:t> </a:t>
            </a:r>
            <a:r>
              <a:rPr lang="fr-FR" dirty="0"/>
              <a:t>des épouses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2050" name="Picture 2" descr="C:\Users\jerome.mutin\J. MUTIN (dossiers)\Personnel\CATHO SPHERE\Diaconat\Ordination 1 octobre 2016\PHOTOS\CD Photos ordination\ORDINATIONS -44.JPG"/>
          <p:cNvPicPr>
            <a:picLocks noChangeAspect="1" noChangeArrowheads="1"/>
          </p:cNvPicPr>
          <p:nvPr/>
        </p:nvPicPr>
        <p:blipFill>
          <a:blip r:embed="rId4" cstate="screen"/>
          <a:srcRect/>
          <a:stretch>
            <a:fillRect/>
          </a:stretch>
        </p:blipFill>
        <p:spPr bwMode="auto">
          <a:xfrm>
            <a:off x="1763688" y="1484784"/>
            <a:ext cx="6840760" cy="482453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Message  des épouses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86017" name="Rectangle 1"/>
          <p:cNvSpPr>
            <a:spLocks noChangeArrowheads="1"/>
          </p:cNvSpPr>
          <p:nvPr/>
        </p:nvSpPr>
        <p:spPr bwMode="auto">
          <a:xfrm>
            <a:off x="1835696" y="1628800"/>
            <a:ext cx="331236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Il y a cinq ans, nous avons osé prendre la route du discernement.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Depuis lors, nous avons avancé, en couple, guidés par l’amour et la confiance.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Les formations, les rencontres, les évènements de notre vie nous ont fait cheminer intérieurement ; nous avons grandi dans la foi à côté de nos époux. </a:t>
            </a:r>
            <a:endParaRPr kumimoji="0" lang="fr-FR" sz="2000" b="0" i="1" u="none" strike="noStrike" cap="none" normalizeH="0" baseline="0" dirty="0">
              <a:ln>
                <a:noFill/>
              </a:ln>
              <a:solidFill>
                <a:schemeClr val="tx1"/>
              </a:solidFill>
              <a:effectLst/>
              <a:latin typeface="Arial" pitchFamily="34" charset="0"/>
              <a:cs typeface="Arial" pitchFamily="34" charset="0"/>
            </a:endParaRPr>
          </a:p>
        </p:txBody>
      </p:sp>
      <p:pic>
        <p:nvPicPr>
          <p:cNvPr id="5122" name="Picture 2" descr="C:\Users\jerome.mutin\J. MUTIN (dossiers)\Personnel\CATHO SPHERE\Diaconat\Ordination 1 octobre 2016\PHOTOS\CD Photos ordination\ORDINATIONS -62.JPG"/>
          <p:cNvPicPr>
            <a:picLocks noChangeAspect="1" noChangeArrowheads="1"/>
          </p:cNvPicPr>
          <p:nvPr/>
        </p:nvPicPr>
        <p:blipFill>
          <a:blip r:embed="rId4" cstate="screen"/>
          <a:srcRect/>
          <a:stretch>
            <a:fillRect/>
          </a:stretch>
        </p:blipFill>
        <p:spPr bwMode="auto">
          <a:xfrm>
            <a:off x="5148064" y="1628800"/>
            <a:ext cx="3456384" cy="46085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Message  des épouses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86017" name="Rectangle 1"/>
          <p:cNvSpPr>
            <a:spLocks noChangeArrowheads="1"/>
          </p:cNvSpPr>
          <p:nvPr/>
        </p:nvSpPr>
        <p:spPr bwMode="auto">
          <a:xfrm>
            <a:off x="1571604" y="1868377"/>
            <a:ext cx="718459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 </a:t>
            </a:r>
            <a:r>
              <a:rPr kumimoji="0" lang="fr-FR" sz="20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OUI</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que nous venons de prononcer, nous l’avons donné en conscience mais aussi avec sérénité. </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2000" i="1" dirty="0">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Comme pour le consentement au mariage, ce </a:t>
            </a:r>
            <a:r>
              <a:rPr kumimoji="0" lang="fr-FR" sz="20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OUI</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exprimé librement ouvre sur l'avenir et nous vivons l’ordination de nos époux comme une grâce.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Ce </a:t>
            </a:r>
            <a:r>
              <a:rPr kumimoji="0" lang="fr-FR" sz="20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OUI</a:t>
            </a: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dit aussi notre volonté de nous laisser travailler par cette grâce.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1"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Nous pensons que le sacrement que nos époux vont recevoir va donner une nouvelle dimension à notre mariage et qu’il sera source de vie pour chacune de nous, pour nos couples, nos familles et tous ceux qui nous entourent. </a:t>
            </a:r>
            <a:endParaRPr kumimoji="0" lang="fr-FR" sz="2000" b="0" i="1"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smtClean="0"/>
              <a:t>Appel </a:t>
            </a:r>
            <a:r>
              <a:rPr lang="fr-FR" dirty="0"/>
              <a:t>des veufs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107996"/>
          </a:xfrm>
          <a:prstGeom prst="rect">
            <a:avLst/>
          </a:prstGeom>
          <a:noFill/>
        </p:spPr>
        <p:txBody>
          <a:bodyPr wrap="square" rtlCol="0">
            <a:spAutoFit/>
          </a:bodyPr>
          <a:lstStyle/>
          <a:p>
            <a:endParaRPr lang="fr-FR" sz="2400" dirty="0"/>
          </a:p>
          <a:p>
            <a:endParaRPr lang="fr-FR" sz="2400" dirty="0"/>
          </a:p>
          <a:p>
            <a:endParaRPr lang="fr-FR" dirty="0"/>
          </a:p>
        </p:txBody>
      </p:sp>
      <p:sp>
        <p:nvSpPr>
          <p:cNvPr id="53249" name="Rectangle 1"/>
          <p:cNvSpPr>
            <a:spLocks noChangeArrowheads="1"/>
          </p:cNvSpPr>
          <p:nvPr/>
        </p:nvSpPr>
        <p:spPr bwMode="auto">
          <a:xfrm>
            <a:off x="6012160" y="1556792"/>
            <a:ext cx="259228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i="1" dirty="0"/>
              <a:t>Le Père Jean Stahl : </a:t>
            </a:r>
            <a:endParaRPr lang="fr-FR" sz="2400" dirty="0"/>
          </a:p>
          <a:p>
            <a:r>
              <a:rPr lang="fr-FR" sz="2400" dirty="0"/>
              <a:t>Que s’avancent Jean-Pierre et Claude. </a:t>
            </a:r>
          </a:p>
          <a:p>
            <a:r>
              <a:rPr lang="fr-FR" sz="2400" dirty="0"/>
              <a:t> </a:t>
            </a:r>
            <a:endParaRPr lang="fr-FR" sz="2400" i="1" dirty="0"/>
          </a:p>
          <a:p>
            <a:r>
              <a:rPr lang="fr-FR" sz="2400" i="1" dirty="0"/>
              <a:t>Jean-Pierre et Claude s’avancent au bas des marches. </a:t>
            </a:r>
          </a:p>
          <a:p>
            <a:endParaRPr lang="fr-FR" sz="2400" i="1" dirty="0"/>
          </a:p>
          <a:p>
            <a:r>
              <a:rPr lang="fr-FR" sz="2400" i="1" dirty="0"/>
              <a:t>L’assemblée se lève</a:t>
            </a:r>
            <a:r>
              <a:rPr lang="fr-FR" sz="2400" dirty="0"/>
              <a:t>. </a:t>
            </a:r>
          </a:p>
          <a:p>
            <a:pPr algn="just" fontAlgn="base">
              <a:spcBef>
                <a:spcPct val="0"/>
              </a:spcBef>
              <a:spcAft>
                <a:spcPct val="0"/>
              </a:spcAft>
            </a:pP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pic>
        <p:nvPicPr>
          <p:cNvPr id="6146" name="Picture 2" descr="C:\Users\jerome.mutin\J. MUTIN (dossiers)\Personnel\CATHO SPHERE\Diaconat\Ordination 1 octobre 2016\PHOTOS\CD Photos ordination\ORDINATIONS -57.JPG"/>
          <p:cNvPicPr>
            <a:picLocks noChangeAspect="1" noChangeArrowheads="1"/>
          </p:cNvPicPr>
          <p:nvPr/>
        </p:nvPicPr>
        <p:blipFill>
          <a:blip r:embed="rId4" cstate="screen"/>
          <a:srcRect/>
          <a:stretch>
            <a:fillRect/>
          </a:stretch>
        </p:blipFill>
        <p:spPr bwMode="auto">
          <a:xfrm>
            <a:off x="1763688" y="1412776"/>
            <a:ext cx="4104456" cy="47927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4431983"/>
          </a:xfrm>
          <a:prstGeom prst="rect">
            <a:avLst/>
          </a:prstGeom>
          <a:noFill/>
        </p:spPr>
        <p:txBody>
          <a:bodyPr wrap="square" rtlCol="0">
            <a:spAutoFit/>
          </a:bodyPr>
          <a:lstStyle/>
          <a:p>
            <a:pPr algn="just"/>
            <a:r>
              <a:rPr lang="fr-FR" sz="2400" dirty="0"/>
              <a:t>- l’ordination fait </a:t>
            </a:r>
            <a:r>
              <a:rPr lang="fr-FR" sz="2400" u="sng" dirty="0"/>
              <a:t>entrer dans un « ordre »</a:t>
            </a:r>
            <a:r>
              <a:rPr lang="fr-FR" sz="2400" dirty="0"/>
              <a:t> : le ministère diaconal s’exerce en lien avec l’évêque, les prêtres et les autres diacres.</a:t>
            </a:r>
          </a:p>
          <a:p>
            <a:pPr algn="just"/>
            <a:endParaRPr lang="fr-FR" sz="2400" dirty="0"/>
          </a:p>
          <a:p>
            <a:pPr lvl="0" algn="just"/>
            <a:r>
              <a:rPr lang="fr-FR" sz="2400" dirty="0"/>
              <a:t>L’ordination engage ainsi l’ordonné dans le service apostolique : le diacre entre dans le ministère hérité des apôtres.</a:t>
            </a:r>
          </a:p>
          <a:p>
            <a:endParaRPr lang="fr-FR" sz="2400" dirty="0"/>
          </a:p>
          <a:p>
            <a:endParaRPr lang="fr-FR" sz="2400" dirty="0"/>
          </a:p>
          <a:p>
            <a:endParaRPr lang="fr-FR" sz="2400" dirty="0"/>
          </a:p>
          <a:p>
            <a:endParaRPr lang="fr-FR" sz="2400" dirty="0"/>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Appel solennel par l’Eglise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5364088" y="1412776"/>
            <a:ext cx="324036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i="1" dirty="0">
                <a:solidFill>
                  <a:srgbClr val="000000"/>
                </a:solidFill>
                <a:latin typeface="Times New Roman" pitchFamily="18" charset="0"/>
                <a:ea typeface="Arial Narrow" pitchFamily="34" charset="0"/>
                <a:cs typeface="Times New Roman" pitchFamily="18" charset="0"/>
              </a:rPr>
              <a:t>L’Archevêque</a:t>
            </a: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 </a:t>
            </a: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Avec l’aide du Seigneur Jésus, notre Dieu et notre Sauveur, nous choisissons Philippe, Hubert, Marc, Hugues, Bertrand, Jérôme, Claude et Jean-Pierre pour servir dans l’ordre des diacres</a:t>
            </a:r>
            <a:r>
              <a:rPr kumimoji="0" lang="fr-FR" sz="2400" b="0" i="0" u="none" strike="noStrike" cap="none" normalizeH="0" baseline="0" dirty="0">
                <a:ln>
                  <a:noFill/>
                </a:ln>
                <a:solidFill>
                  <a:schemeClr val="tx1"/>
                </a:solidFill>
                <a:effectLst/>
                <a:latin typeface="Arial" pitchFamily="34" charset="0"/>
                <a:cs typeface="Arial" pitchFamily="34" charset="0"/>
              </a:rPr>
              <a:t> - </a:t>
            </a:r>
            <a:r>
              <a:rPr lang="fr-FR" sz="2400" b="1" i="1" dirty="0"/>
              <a:t>Nous rendons grâce à Dieu. </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pic>
        <p:nvPicPr>
          <p:cNvPr id="7" name="Image 6" descr="ORDINATIONS -59 mini"/>
          <p:cNvPicPr/>
          <p:nvPr/>
        </p:nvPicPr>
        <p:blipFill>
          <a:blip r:embed="rId4" r:link="rId5" cstate="screen"/>
          <a:srcRect/>
          <a:stretch>
            <a:fillRect/>
          </a:stretch>
        </p:blipFill>
        <p:spPr bwMode="auto">
          <a:xfrm>
            <a:off x="1835696" y="1412776"/>
            <a:ext cx="3384376" cy="496855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Résultat de recherche d'images pour &quot;note de musique&quot;">
            <a:hlinkClick r:id="rId3"/>
          </p:cNvPr>
          <p:cNvPicPr>
            <a:picLocks noChangeAspect="1" noChangeArrowheads="1"/>
          </p:cNvPicPr>
          <p:nvPr/>
        </p:nvPicPr>
        <p:blipFill>
          <a:blip r:embed="rId4" cstate="screen"/>
          <a:srcRect/>
          <a:stretch>
            <a:fillRect/>
          </a:stretch>
        </p:blipFill>
        <p:spPr bwMode="auto">
          <a:xfrm>
            <a:off x="3275856" y="3717032"/>
            <a:ext cx="4829175" cy="2286001"/>
          </a:xfrm>
          <a:prstGeom prst="rect">
            <a:avLst/>
          </a:prstGeom>
          <a:noFill/>
        </p:spPr>
      </p:pic>
      <p:pic>
        <p:nvPicPr>
          <p:cNvPr id="4" name="Image 3" descr="Logo_Diaconat_Alsace_sc.jpg"/>
          <p:cNvPicPr>
            <a:picLocks noChangeAspect="1"/>
          </p:cNvPicPr>
          <p:nvPr/>
        </p:nvPicPr>
        <p:blipFill>
          <a:blip r:embed="rId5"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Gloria</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928794" y="1779687"/>
            <a:ext cx="671517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solidFill>
                  <a:srgbClr val="000000"/>
                </a:solidFill>
                <a:latin typeface="Times New Roman" pitchFamily="18" charset="0"/>
                <a:cs typeface="Times New Roman" pitchFamily="18" charset="0"/>
              </a:rPr>
              <a:t>Chant :</a:t>
            </a:r>
            <a:endParaRPr lang="fr-FR" sz="2400" i="1" dirty="0"/>
          </a:p>
          <a:p>
            <a:pPr fontAlgn="base"/>
            <a:endParaRPr lang="fr-FR" sz="2400" b="1" i="1" dirty="0"/>
          </a:p>
          <a:p>
            <a:pPr fontAlgn="base"/>
            <a:r>
              <a:rPr lang="fr-FR" sz="2400" b="1" i="1" dirty="0"/>
              <a:t>Gloire à Dieu, paix aux hommes, </a:t>
            </a:r>
          </a:p>
          <a:p>
            <a:pPr fontAlgn="base"/>
            <a:r>
              <a:rPr lang="fr-FR" sz="2400" b="1" i="1" dirty="0"/>
              <a:t>joie du ciel sur la terre ! </a:t>
            </a:r>
          </a:p>
          <a:p>
            <a:pPr fontAlgn="base"/>
            <a:endParaRPr lang="fr-FR" sz="2400" dirty="0"/>
          </a:p>
          <a:p>
            <a:pPr fontAlgn="base"/>
            <a:r>
              <a:rPr lang="fr-FR" sz="2400" b="1" i="1" dirty="0"/>
              <a:t>Gloire à Dieu, paix aux hommes, </a:t>
            </a:r>
          </a:p>
          <a:p>
            <a:pPr fontAlgn="base"/>
            <a:r>
              <a:rPr lang="fr-FR" sz="2400" b="1" i="1" dirty="0"/>
              <a:t>joie du ciel sur la terre ! </a:t>
            </a:r>
            <a:endParaRPr lang="fr-FR" sz="24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d’ouverture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56" y="1285860"/>
            <a:ext cx="6715172" cy="8710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solidFill>
                  <a:srgbClr val="000000"/>
                </a:solidFill>
                <a:latin typeface="Times New Roman" pitchFamily="18" charset="0"/>
                <a:cs typeface="Times New Roman" pitchFamily="18" charset="0"/>
              </a:rPr>
              <a:t>L’Archevêque : </a:t>
            </a:r>
          </a:p>
          <a:p>
            <a:pPr fontAlgn="base"/>
            <a:r>
              <a:rPr lang="fr-FR" sz="2400" dirty="0"/>
              <a:t>Dieu qui a enseigné aux ministres de ton Église à servir et non à se faire servir, accorde à tes serviteurs Philippe, Hubert, Marc, Hugues, Bertrand, Jérôme, Jean-Pierre et Claude que tu choisis aujourd’hui pour le ministère de diacre, d’agir selon l’esprit de l’Évangile, d’être pleins de douceur dans leur service et fidèles à te prier sans cesse. </a:t>
            </a:r>
          </a:p>
          <a:p>
            <a:pPr fontAlgn="base"/>
            <a:r>
              <a:rPr lang="fr-FR" sz="2400" dirty="0"/>
              <a:t>Par Jésus Christ, ton Fils, notre Seigneur et notre Dieu, qui règne avec toi et le Saint-Esprit, maintenant et pour les siècles des siècles. </a:t>
            </a:r>
            <a:r>
              <a:rPr lang="fr-FR" sz="2400" b="1" i="1" dirty="0"/>
              <a:t>— Amen</a:t>
            </a:r>
            <a:r>
              <a:rPr lang="fr-FR" sz="2400" dirty="0"/>
              <a:t>. </a:t>
            </a:r>
          </a:p>
          <a:p>
            <a:endParaRPr lang="fr-FR" sz="1200" i="1" dirty="0"/>
          </a:p>
          <a:p>
            <a:r>
              <a:rPr lang="fr-FR" sz="2400" i="1" dirty="0"/>
              <a:t>Les ordinands et les épouses regagnent leurs places dans l’assemblée.  L’assemblée s’assied</a:t>
            </a:r>
            <a:r>
              <a:rPr lang="fr-FR" sz="2400" dirty="0"/>
              <a:t>. </a:t>
            </a:r>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de la Parole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78178" name="Picture 2" descr="C:\Users\jerome.mutin\J. MUTIN (dossiers)\Personnel\CATHO SPHERE\Diaconat\Ordination 1 octobre 2016\PHOTOS\CD Photos ordination\ORDINATIONS -66.JPG"/>
          <p:cNvPicPr>
            <a:picLocks noChangeAspect="1" noChangeArrowheads="1"/>
          </p:cNvPicPr>
          <p:nvPr/>
        </p:nvPicPr>
        <p:blipFill>
          <a:blip r:embed="rId4" cstate="screen"/>
          <a:srcRect/>
          <a:stretch>
            <a:fillRect/>
          </a:stretch>
        </p:blipFill>
        <p:spPr bwMode="auto">
          <a:xfrm>
            <a:off x="1835696" y="1340768"/>
            <a:ext cx="6768752" cy="501674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de la Parole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026" name="Picture 2" descr="C:\Users\jerome.mutin\J. MUTIN (dossiers)\Personnel\CATHO SPHERE\Diaconat\Ordination 1 octobre 2016\PHOTOS\Raoul\IMG_5925.JPG"/>
          <p:cNvPicPr>
            <a:picLocks noChangeAspect="1" noChangeArrowheads="1"/>
          </p:cNvPicPr>
          <p:nvPr/>
        </p:nvPicPr>
        <p:blipFill>
          <a:blip r:embed="rId4" cstate="screen"/>
          <a:srcRect/>
          <a:stretch>
            <a:fillRect/>
          </a:stretch>
        </p:blipFill>
        <p:spPr bwMode="auto">
          <a:xfrm>
            <a:off x="1835696" y="1412776"/>
            <a:ext cx="6768752" cy="487755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de la Parole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2050" name="Picture 2" descr="C:\Users\jerome.mutin\J. MUTIN (dossiers)\Personnel\CATHO SPHERE\Diaconat\Ordination 1 octobre 2016\PHOTOS\Raoul\IMG_5923.JPG"/>
          <p:cNvPicPr>
            <a:picLocks noChangeAspect="1" noChangeArrowheads="1"/>
          </p:cNvPicPr>
          <p:nvPr/>
        </p:nvPicPr>
        <p:blipFill>
          <a:blip r:embed="rId4" cstate="screen"/>
          <a:srcRect/>
          <a:stretch>
            <a:fillRect/>
          </a:stretch>
        </p:blipFill>
        <p:spPr bwMode="auto">
          <a:xfrm>
            <a:off x="1763688" y="1484784"/>
            <a:ext cx="6840760" cy="489088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de la Parole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79202" name="Picture 2" descr="C:\Users\jerome.mutin\J. MUTIN (dossiers)\Personnel\CATHO SPHERE\Diaconat\Ordination 1 octobre 2016\PHOTOS\CD Photos ordination\ORDINATIONS -77.JPG"/>
          <p:cNvPicPr>
            <a:picLocks noChangeAspect="1" noChangeArrowheads="1"/>
          </p:cNvPicPr>
          <p:nvPr/>
        </p:nvPicPr>
        <p:blipFill>
          <a:blip r:embed="rId4" cstate="screen"/>
          <a:srcRect/>
          <a:stretch>
            <a:fillRect/>
          </a:stretch>
        </p:blipFill>
        <p:spPr bwMode="auto">
          <a:xfrm>
            <a:off x="1835696" y="1412776"/>
            <a:ext cx="3294112" cy="4941168"/>
          </a:xfrm>
          <a:prstGeom prst="rect">
            <a:avLst/>
          </a:prstGeom>
          <a:noFill/>
        </p:spPr>
      </p:pic>
      <p:pic>
        <p:nvPicPr>
          <p:cNvPr id="179203" name="Picture 3" descr="C:\Users\jerome.mutin\J. MUTIN (dossiers)\Personnel\CATHO SPHERE\Diaconat\Ordination 1 octobre 2016\PHOTOS\CD Photos ordination\ORDINATIONS -69.JPG"/>
          <p:cNvPicPr>
            <a:picLocks noChangeAspect="1" noChangeArrowheads="1"/>
          </p:cNvPicPr>
          <p:nvPr/>
        </p:nvPicPr>
        <p:blipFill>
          <a:blip r:embed="rId5" cstate="screen"/>
          <a:srcRect/>
          <a:stretch>
            <a:fillRect/>
          </a:stretch>
        </p:blipFill>
        <p:spPr bwMode="auto">
          <a:xfrm>
            <a:off x="5076056" y="1412776"/>
            <a:ext cx="3528392" cy="496855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de la Parole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56" y="1487299"/>
            <a:ext cx="6715172" cy="107414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b="1" i="1" dirty="0"/>
              <a:t>Lecture</a:t>
            </a:r>
            <a:r>
              <a:rPr lang="fr-FR" sz="2400" dirty="0"/>
              <a:t> de la deuxième lettre de saint Paul apôtre à Timothée (2 Tm 1, 6-8.13-14) </a:t>
            </a:r>
          </a:p>
          <a:p>
            <a:pPr fontAlgn="base"/>
            <a:r>
              <a:rPr lang="fr-FR" sz="2400" dirty="0"/>
              <a:t>« </a:t>
            </a:r>
            <a:r>
              <a:rPr lang="fr-FR" sz="2400" i="1" dirty="0"/>
              <a:t>N’aie pas honte de rendre témoignage à notre Seigneur »</a:t>
            </a:r>
            <a:r>
              <a:rPr lang="fr-FR" sz="2400" b="1" i="1" dirty="0"/>
              <a:t> </a:t>
            </a:r>
          </a:p>
          <a:p>
            <a:pPr fontAlgn="base"/>
            <a:endParaRPr lang="fr-FR" sz="1000" b="1" i="1" dirty="0"/>
          </a:p>
          <a:p>
            <a:pPr fontAlgn="base"/>
            <a:r>
              <a:rPr lang="fr-FR" sz="2400" b="1" i="1" dirty="0"/>
              <a:t>Psaume 94 </a:t>
            </a:r>
            <a:r>
              <a:rPr lang="fr-FR" sz="2400" i="1" dirty="0"/>
              <a:t> </a:t>
            </a:r>
            <a:endParaRPr lang="fr-FR" sz="2400" dirty="0"/>
          </a:p>
          <a:p>
            <a:pPr fontAlgn="base"/>
            <a:r>
              <a:rPr lang="fr-FR" sz="2400" i="1" dirty="0"/>
              <a:t>Aujourd’hui, ne fermez pas votre cœur, </a:t>
            </a:r>
            <a:endParaRPr lang="fr-FR" sz="2400" dirty="0"/>
          </a:p>
          <a:p>
            <a:pPr fontAlgn="base"/>
            <a:r>
              <a:rPr lang="fr-FR" sz="2400" i="1" dirty="0"/>
              <a:t>mais écoutez la voix du Seigneur !</a:t>
            </a:r>
            <a:r>
              <a:rPr lang="fr-FR" sz="2400" b="1" i="1" dirty="0"/>
              <a:t> </a:t>
            </a:r>
          </a:p>
          <a:p>
            <a:pPr fontAlgn="base"/>
            <a:endParaRPr lang="fr-FR" sz="1000" b="1" i="1" dirty="0"/>
          </a:p>
          <a:p>
            <a:pPr fontAlgn="base"/>
            <a:r>
              <a:rPr lang="fr-FR" sz="2400" b="1" i="1" dirty="0"/>
              <a:t>Évangile de Jésus Christ</a:t>
            </a:r>
            <a:r>
              <a:rPr lang="fr-FR" sz="2400" dirty="0"/>
              <a:t> selon saint Luc (</a:t>
            </a:r>
            <a:r>
              <a:rPr lang="fr-FR" sz="2400" dirty="0" err="1"/>
              <a:t>Lc</a:t>
            </a:r>
            <a:r>
              <a:rPr lang="fr-FR" sz="2400" dirty="0"/>
              <a:t> 17, 5-10) </a:t>
            </a:r>
          </a:p>
          <a:p>
            <a:pPr fontAlgn="base"/>
            <a:r>
              <a:rPr lang="fr-FR" sz="2400" i="1" dirty="0"/>
              <a:t>« Si vous aviez de la foi ! »</a:t>
            </a:r>
            <a:r>
              <a:rPr lang="fr-FR" sz="2400" b="1" i="1" dirty="0"/>
              <a:t> </a:t>
            </a:r>
          </a:p>
          <a:p>
            <a:pPr fontAlgn="base"/>
            <a:endParaRPr lang="fr-FR" sz="1000" b="1" i="1" dirty="0"/>
          </a:p>
          <a:p>
            <a:pPr fontAlgn="base"/>
            <a:r>
              <a:rPr lang="fr-FR" sz="2400" b="1" i="1" dirty="0"/>
              <a:t>Homélie </a:t>
            </a:r>
            <a:endParaRPr lang="fr-FR" sz="2400" dirty="0"/>
          </a:p>
          <a:p>
            <a:r>
              <a:rPr lang="fr-FR" sz="2400" i="1" dirty="0"/>
              <a:t>Par l’Archevêque</a:t>
            </a:r>
          </a:p>
          <a:p>
            <a:pPr fontAlgn="base"/>
            <a:endParaRPr lang="fr-FR" sz="2400" i="1" dirty="0"/>
          </a:p>
          <a:p>
            <a:pPr fontAlgn="base"/>
            <a:endParaRPr lang="fr-FR" sz="2400" dirty="0"/>
          </a:p>
          <a:p>
            <a:pPr fontAlgn="base"/>
            <a:r>
              <a:rPr lang="fr-FR" sz="2400" i="1" dirty="0"/>
              <a:t> </a:t>
            </a:r>
            <a:endParaRPr lang="fr-FR" sz="2400" dirty="0"/>
          </a:p>
          <a:p>
            <a:pPr fontAlgn="base"/>
            <a:r>
              <a:rPr lang="fr-FR" sz="2400" i="1" dirty="0"/>
              <a:t> </a:t>
            </a:r>
          </a:p>
          <a:p>
            <a:pPr fontAlgn="base"/>
            <a:endParaRPr lang="fr-FR" sz="2400" i="1" dirty="0"/>
          </a:p>
          <a:p>
            <a:pPr fontAlgn="base"/>
            <a:endParaRPr lang="fr-FR" sz="2400" dirty="0"/>
          </a:p>
          <a:p>
            <a:pPr fontAlgn="base"/>
            <a:endParaRPr lang="fr-FR" sz="2400" i="1" dirty="0">
              <a:solidFill>
                <a:srgbClr val="000000"/>
              </a:solidFill>
              <a:latin typeface="Times New Roman" pitchFamily="18" charset="0"/>
              <a:cs typeface="Times New Roman" pitchFamily="18" charset="0"/>
            </a:endParaRPr>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de la Parole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6516216" y="1412776"/>
            <a:ext cx="2272336"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1000" b="1" i="1" dirty="0"/>
          </a:p>
          <a:p>
            <a:pPr fontAlgn="base"/>
            <a:r>
              <a:rPr lang="fr-FR" sz="2400" b="1" i="1" dirty="0"/>
              <a:t>Homélie </a:t>
            </a:r>
            <a:endParaRPr lang="fr-FR" sz="2400" dirty="0"/>
          </a:p>
          <a:p>
            <a:r>
              <a:rPr lang="fr-FR" sz="2400" i="1" dirty="0"/>
              <a:t>Par l’Archevêque</a:t>
            </a:r>
          </a:p>
          <a:p>
            <a:pPr fontAlgn="base"/>
            <a:endParaRPr lang="fr-FR" sz="2400" i="1" dirty="0"/>
          </a:p>
          <a:p>
            <a:pPr fontAlgn="base"/>
            <a:endParaRPr lang="fr-FR" sz="2400" dirty="0"/>
          </a:p>
          <a:p>
            <a:pPr fontAlgn="base"/>
            <a:r>
              <a:rPr lang="fr-FR" sz="2400" i="1" dirty="0"/>
              <a:t> </a:t>
            </a:r>
            <a:endParaRPr lang="fr-FR" sz="2400" dirty="0"/>
          </a:p>
          <a:p>
            <a:pPr fontAlgn="base"/>
            <a:r>
              <a:rPr lang="fr-FR" sz="2400" i="1" dirty="0"/>
              <a:t> </a:t>
            </a:r>
          </a:p>
          <a:p>
            <a:pPr fontAlgn="base"/>
            <a:endParaRPr lang="fr-FR" sz="2400" i="1" dirty="0"/>
          </a:p>
          <a:p>
            <a:pPr fontAlgn="base"/>
            <a:endParaRPr lang="fr-FR" sz="2400" dirty="0"/>
          </a:p>
          <a:p>
            <a:pPr fontAlgn="base"/>
            <a:endParaRPr lang="fr-FR" sz="2400" i="1" dirty="0">
              <a:solidFill>
                <a:srgbClr val="000000"/>
              </a:solidFill>
              <a:latin typeface="Times New Roman" pitchFamily="18" charset="0"/>
              <a:cs typeface="Times New Roman" pitchFamily="18" charset="0"/>
            </a:endParaRPr>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6" name="Picture 1" descr="C:\Users\jerome.mutin\J. MUTIN (dossiers)\Personnel\CATHO SPHERE\Diaconat\Ordination 1 octobre 2016\PHOTOS\CD Photos ordination\ORDINATIONS -82.JPG"/>
          <p:cNvPicPr>
            <a:picLocks noChangeAspect="1" noChangeArrowheads="1"/>
          </p:cNvPicPr>
          <p:nvPr/>
        </p:nvPicPr>
        <p:blipFill>
          <a:blip r:embed="rId4" cstate="screen"/>
          <a:srcRect/>
          <a:stretch>
            <a:fillRect/>
          </a:stretch>
        </p:blipFill>
        <p:spPr bwMode="auto">
          <a:xfrm>
            <a:off x="1835696" y="1340768"/>
            <a:ext cx="4565386" cy="504056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de l’Ordination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3074" name="Picture 2" descr="C:\Users\jerome.mutin\J. MUTIN (dossiers)\Personnel\CATHO SPHERE\Diaconat\Ordination 1 octobre 2016\PHOTOS\CD Photos ordination\ORDINATIONS -85.JPG"/>
          <p:cNvPicPr>
            <a:picLocks noChangeAspect="1" noChangeArrowheads="1"/>
          </p:cNvPicPr>
          <p:nvPr/>
        </p:nvPicPr>
        <p:blipFill>
          <a:blip r:embed="rId4" cstate="screen"/>
          <a:srcRect/>
          <a:stretch>
            <a:fillRect/>
          </a:stretch>
        </p:blipFill>
        <p:spPr bwMode="auto">
          <a:xfrm>
            <a:off x="1835696" y="1412776"/>
            <a:ext cx="6832492" cy="48245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Célébration type d’ordination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846659"/>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a:p>
            <a:endParaRPr lang="fr-FR" dirty="0"/>
          </a:p>
        </p:txBody>
      </p:sp>
      <p:sp>
        <p:nvSpPr>
          <p:cNvPr id="9" name="Rectangle 8"/>
          <p:cNvSpPr/>
          <p:nvPr/>
        </p:nvSpPr>
        <p:spPr>
          <a:xfrm>
            <a:off x="1835696" y="1412776"/>
            <a:ext cx="6840760" cy="4968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4" cstate="screen"/>
          <a:srcRect/>
          <a:stretch>
            <a:fillRect/>
          </a:stretch>
        </p:blipFill>
        <p:spPr bwMode="auto">
          <a:xfrm>
            <a:off x="1979712" y="1628800"/>
            <a:ext cx="3384376" cy="4608512"/>
          </a:xfrm>
          <a:prstGeom prst="rect">
            <a:avLst/>
          </a:prstGeom>
          <a:noFill/>
          <a:ln w="9525">
            <a:noFill/>
            <a:miter lim="800000"/>
            <a:headEnd/>
            <a:tailEnd/>
          </a:ln>
        </p:spPr>
      </p:pic>
      <p:pic>
        <p:nvPicPr>
          <p:cNvPr id="1027" name="Picture 3"/>
          <p:cNvPicPr>
            <a:picLocks noChangeAspect="1" noChangeArrowheads="1"/>
          </p:cNvPicPr>
          <p:nvPr/>
        </p:nvPicPr>
        <p:blipFill>
          <a:blip r:embed="rId5" cstate="screen"/>
          <a:srcRect/>
          <a:stretch>
            <a:fillRect/>
          </a:stretch>
        </p:blipFill>
        <p:spPr bwMode="auto">
          <a:xfrm>
            <a:off x="5148064" y="1628800"/>
            <a:ext cx="3312368" cy="460851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Invocation à l’Esprit Saint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56" y="1541964"/>
            <a:ext cx="6715172"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L’assemblée se lève et se recueille en priant l’Esprit Saint. </a:t>
            </a:r>
            <a:endParaRPr lang="fr-FR" sz="2400" dirty="0"/>
          </a:p>
          <a:p>
            <a:pPr fontAlgn="base"/>
            <a:endParaRPr lang="fr-FR" sz="2400" i="1" dirty="0">
              <a:solidFill>
                <a:srgbClr val="000000"/>
              </a:solidFill>
              <a:latin typeface="Times New Roman" pitchFamily="18" charset="0"/>
              <a:cs typeface="Times New Roman" pitchFamily="18" charset="0"/>
            </a:endParaRPr>
          </a:p>
          <a:p>
            <a:pPr fontAlgn="base"/>
            <a:r>
              <a:rPr lang="fr-FR" sz="2400" b="1" i="1" dirty="0" err="1"/>
              <a:t>Veni</a:t>
            </a:r>
            <a:r>
              <a:rPr lang="fr-FR" sz="2400" b="1" i="1" dirty="0"/>
              <a:t>, </a:t>
            </a:r>
            <a:r>
              <a:rPr lang="fr-FR" sz="2400" b="1" i="1" dirty="0" err="1"/>
              <a:t>Creator</a:t>
            </a:r>
            <a:r>
              <a:rPr lang="fr-FR" sz="2400" b="1" i="1" dirty="0"/>
              <a:t>, </a:t>
            </a:r>
            <a:r>
              <a:rPr lang="fr-FR" sz="2400" b="1" i="1" dirty="0" err="1"/>
              <a:t>Spiritus</a:t>
            </a:r>
            <a:r>
              <a:rPr lang="fr-FR" sz="2400" b="1" i="1" dirty="0"/>
              <a:t>, </a:t>
            </a:r>
            <a:endParaRPr lang="fr-FR" sz="2400" dirty="0"/>
          </a:p>
          <a:p>
            <a:pPr fontAlgn="base"/>
            <a:r>
              <a:rPr lang="fr-FR" sz="2400" b="1" i="1" dirty="0"/>
              <a:t>Mentes </a:t>
            </a:r>
            <a:r>
              <a:rPr lang="fr-FR" sz="2400" b="1" i="1" dirty="0" err="1"/>
              <a:t>tuorum</a:t>
            </a:r>
            <a:r>
              <a:rPr lang="fr-FR" sz="2400" b="1" i="1" dirty="0"/>
              <a:t> visita, </a:t>
            </a:r>
            <a:endParaRPr lang="fr-FR" sz="2400" dirty="0"/>
          </a:p>
          <a:p>
            <a:pPr fontAlgn="base"/>
            <a:r>
              <a:rPr lang="fr-FR" sz="2400" b="1" i="1" dirty="0" err="1"/>
              <a:t>Imple</a:t>
            </a:r>
            <a:r>
              <a:rPr lang="fr-FR" sz="2400" b="1" i="1" dirty="0"/>
              <a:t> </a:t>
            </a:r>
            <a:r>
              <a:rPr lang="fr-FR" sz="2400" b="1" i="1" dirty="0" err="1"/>
              <a:t>superna</a:t>
            </a:r>
            <a:r>
              <a:rPr lang="fr-FR" sz="2400" b="1" i="1" dirty="0"/>
              <a:t> </a:t>
            </a:r>
            <a:r>
              <a:rPr lang="fr-FR" sz="2400" b="1" i="1" dirty="0" err="1"/>
              <a:t>gratia</a:t>
            </a:r>
            <a:r>
              <a:rPr lang="fr-FR" sz="2400" b="1" i="1" dirty="0"/>
              <a:t> </a:t>
            </a:r>
            <a:endParaRPr lang="fr-FR" sz="2400" dirty="0"/>
          </a:p>
          <a:p>
            <a:pPr fontAlgn="base"/>
            <a:r>
              <a:rPr lang="fr-FR" sz="2400" b="1" i="1" dirty="0" err="1"/>
              <a:t>Quae</a:t>
            </a:r>
            <a:r>
              <a:rPr lang="fr-FR" sz="2400" b="1" i="1" dirty="0"/>
              <a:t> tu </a:t>
            </a:r>
            <a:r>
              <a:rPr lang="fr-FR" sz="2400" b="1" i="1" dirty="0" err="1"/>
              <a:t>creasti</a:t>
            </a:r>
            <a:r>
              <a:rPr lang="fr-FR" sz="2400" b="1" i="1" dirty="0"/>
              <a:t> </a:t>
            </a:r>
            <a:r>
              <a:rPr lang="fr-FR" sz="2400" b="1" i="1" dirty="0" err="1"/>
              <a:t>pectora</a:t>
            </a:r>
            <a:r>
              <a:rPr lang="fr-FR" sz="2400" b="1" i="1" dirty="0"/>
              <a:t>. </a:t>
            </a:r>
          </a:p>
          <a:p>
            <a:pPr fontAlgn="base"/>
            <a:endParaRPr lang="fr-FR" sz="2400" dirty="0"/>
          </a:p>
          <a:p>
            <a:pPr fontAlgn="base"/>
            <a:r>
              <a:rPr lang="fr-FR" sz="2400" b="1" i="1" dirty="0"/>
              <a:t>Qui </a:t>
            </a:r>
            <a:r>
              <a:rPr lang="fr-FR" sz="2400" b="1" i="1" dirty="0" err="1"/>
              <a:t>diceris</a:t>
            </a:r>
            <a:r>
              <a:rPr lang="fr-FR" sz="2400" b="1" i="1" dirty="0"/>
              <a:t> </a:t>
            </a:r>
            <a:r>
              <a:rPr lang="fr-FR" sz="2400" b="1" i="1" dirty="0" err="1"/>
              <a:t>Paraclitus</a:t>
            </a:r>
            <a:r>
              <a:rPr lang="fr-FR" sz="2400" b="1" i="1" dirty="0"/>
              <a:t>, </a:t>
            </a:r>
            <a:endParaRPr lang="fr-FR" sz="2400" dirty="0"/>
          </a:p>
          <a:p>
            <a:pPr fontAlgn="base"/>
            <a:r>
              <a:rPr lang="fr-FR" sz="2400" b="1" i="1" dirty="0" err="1"/>
              <a:t>Altissimi</a:t>
            </a:r>
            <a:r>
              <a:rPr lang="fr-FR" sz="2400" b="1" i="1" dirty="0"/>
              <a:t> </a:t>
            </a:r>
            <a:r>
              <a:rPr lang="fr-FR" sz="2400" b="1" i="1" dirty="0" err="1"/>
              <a:t>donum</a:t>
            </a:r>
            <a:r>
              <a:rPr lang="fr-FR" sz="2400" b="1" i="1" dirty="0"/>
              <a:t> Dei. </a:t>
            </a:r>
            <a:endParaRPr lang="fr-FR" sz="2400" dirty="0"/>
          </a:p>
          <a:p>
            <a:pPr fontAlgn="base"/>
            <a:r>
              <a:rPr lang="fr-FR" sz="2400" b="1" i="1" dirty="0"/>
              <a:t>Fons </a:t>
            </a:r>
            <a:r>
              <a:rPr lang="fr-FR" sz="2400" b="1" i="1" dirty="0" err="1"/>
              <a:t>vivus</a:t>
            </a:r>
            <a:r>
              <a:rPr lang="fr-FR" sz="2400" b="1" i="1" dirty="0"/>
              <a:t>, </a:t>
            </a:r>
            <a:r>
              <a:rPr lang="fr-FR" sz="2400" b="1" i="1" dirty="0" err="1"/>
              <a:t>ignis</a:t>
            </a:r>
            <a:r>
              <a:rPr lang="fr-FR" sz="2400" b="1" i="1" dirty="0"/>
              <a:t>, </a:t>
            </a:r>
            <a:r>
              <a:rPr lang="fr-FR" sz="2400" b="1" i="1" dirty="0" err="1"/>
              <a:t>caritas</a:t>
            </a:r>
            <a:r>
              <a:rPr lang="fr-FR" sz="2400" b="1" i="1" dirty="0"/>
              <a:t> </a:t>
            </a:r>
            <a:endParaRPr lang="fr-FR" sz="2400" dirty="0"/>
          </a:p>
          <a:p>
            <a:pPr fontAlgn="base"/>
            <a:r>
              <a:rPr lang="fr-FR" sz="2400" b="1" i="1" dirty="0"/>
              <a:t>Et </a:t>
            </a:r>
            <a:r>
              <a:rPr lang="fr-FR" sz="2400" b="1" i="1" dirty="0" err="1"/>
              <a:t>spiritalis</a:t>
            </a:r>
            <a:r>
              <a:rPr lang="fr-FR" sz="2400" b="1" i="1" dirty="0"/>
              <a:t> </a:t>
            </a:r>
            <a:r>
              <a:rPr lang="fr-FR" sz="2400" b="1" i="1" dirty="0" err="1"/>
              <a:t>unctio</a:t>
            </a:r>
            <a:r>
              <a:rPr lang="fr-FR" sz="2400" b="1" i="1" dirty="0"/>
              <a:t>. </a:t>
            </a:r>
            <a:endParaRPr lang="fr-FR" sz="2400" dirty="0"/>
          </a:p>
          <a:p>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5000628" y="1928802"/>
            <a:ext cx="5072098" cy="82176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i="1" dirty="0">
              <a:solidFill>
                <a:srgbClr val="000000"/>
              </a:solidFill>
              <a:latin typeface="Times New Roman" pitchFamily="18" charset="0"/>
              <a:cs typeface="Times New Roman" pitchFamily="18" charset="0"/>
            </a:endParaRPr>
          </a:p>
          <a:p>
            <a:pPr fontAlgn="base"/>
            <a:endParaRPr lang="fr-FR" sz="2400" i="1" dirty="0">
              <a:solidFill>
                <a:srgbClr val="000000"/>
              </a:solidFill>
              <a:latin typeface="Times New Roman" pitchFamily="18" charset="0"/>
              <a:cs typeface="Times New Roman" pitchFamily="18" charset="0"/>
            </a:endParaRPr>
          </a:p>
          <a:p>
            <a:pPr fontAlgn="base"/>
            <a:r>
              <a:rPr lang="fr-FR" sz="2400" i="1" dirty="0"/>
              <a:t>Viens en nous, Esprit créateur, </a:t>
            </a:r>
            <a:endParaRPr lang="fr-FR" sz="2400" dirty="0"/>
          </a:p>
          <a:p>
            <a:pPr fontAlgn="base"/>
            <a:r>
              <a:rPr lang="fr-FR" sz="2400" i="1" dirty="0"/>
              <a:t>Visite les âmes des tiens, </a:t>
            </a:r>
            <a:endParaRPr lang="fr-FR" sz="2400" dirty="0"/>
          </a:p>
          <a:p>
            <a:pPr fontAlgn="base"/>
            <a:r>
              <a:rPr lang="fr-FR" sz="2400" i="1" dirty="0"/>
              <a:t>Emplis de la grâce d’en-haut, </a:t>
            </a:r>
            <a:endParaRPr lang="fr-FR" sz="2400" dirty="0"/>
          </a:p>
          <a:p>
            <a:pPr fontAlgn="base"/>
            <a:r>
              <a:rPr lang="fr-FR" sz="2400" i="1" dirty="0"/>
              <a:t>Les cœurs qui sont tes créatures. </a:t>
            </a:r>
            <a:endParaRPr lang="fr-FR" sz="2400" dirty="0"/>
          </a:p>
          <a:p>
            <a:r>
              <a:rPr lang="fr-FR" sz="2400" i="1" dirty="0"/>
              <a:t> </a:t>
            </a:r>
            <a:endParaRPr lang="fr-FR" sz="2400" dirty="0"/>
          </a:p>
          <a:p>
            <a:pPr fontAlgn="base"/>
            <a:r>
              <a:rPr lang="fr-FR" sz="2400" i="1" dirty="0"/>
              <a:t>Toi, qu’on appelle le conseiller, </a:t>
            </a:r>
            <a:endParaRPr lang="fr-FR" sz="2400" dirty="0"/>
          </a:p>
          <a:p>
            <a:pPr fontAlgn="base"/>
            <a:r>
              <a:rPr lang="fr-FR" sz="2400" i="1" dirty="0"/>
              <a:t>Don du Seigneur de majesté, </a:t>
            </a:r>
            <a:endParaRPr lang="fr-FR" sz="2400" dirty="0"/>
          </a:p>
          <a:p>
            <a:pPr fontAlgn="base"/>
            <a:r>
              <a:rPr lang="fr-FR" sz="2400" i="1" dirty="0"/>
              <a:t>Source vive, feu, charité, </a:t>
            </a:r>
            <a:endParaRPr lang="fr-FR" sz="2400" dirty="0"/>
          </a:p>
          <a:p>
            <a:pPr fontAlgn="base"/>
            <a:r>
              <a:rPr lang="fr-FR" sz="2400" i="1" dirty="0"/>
              <a:t>Toi qui es onction spirituelle. </a:t>
            </a:r>
            <a:endParaRPr lang="fr-FR" sz="2400" dirty="0"/>
          </a:p>
          <a:p>
            <a:pPr fontAlgn="base"/>
            <a:r>
              <a:rPr lang="fr-FR" sz="2400" b="1" i="1" dirty="0"/>
              <a:t> </a:t>
            </a:r>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Invocation à l’Esprit Saint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428728" y="857232"/>
            <a:ext cx="6715172" cy="95102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i="1" dirty="0">
              <a:solidFill>
                <a:srgbClr val="000000"/>
              </a:solidFill>
              <a:latin typeface="Times New Roman" pitchFamily="18" charset="0"/>
              <a:cs typeface="Times New Roman" pitchFamily="18" charset="0"/>
            </a:endParaRPr>
          </a:p>
          <a:p>
            <a:pPr fontAlgn="base"/>
            <a:r>
              <a:rPr lang="fr-FR" sz="2400" b="1" i="1" dirty="0"/>
              <a:t>Tu </a:t>
            </a:r>
            <a:r>
              <a:rPr lang="fr-FR" sz="2400" b="1" i="1" dirty="0" err="1"/>
              <a:t>septiformis</a:t>
            </a:r>
            <a:r>
              <a:rPr lang="fr-FR" sz="2400" b="1" i="1" dirty="0"/>
              <a:t> </a:t>
            </a:r>
            <a:r>
              <a:rPr lang="fr-FR" sz="2400" b="1" i="1" dirty="0" err="1"/>
              <a:t>munere</a:t>
            </a:r>
            <a:r>
              <a:rPr lang="fr-FR" sz="2400" b="1" i="1" dirty="0"/>
              <a:t>, </a:t>
            </a:r>
            <a:endParaRPr lang="fr-FR" sz="2400" dirty="0"/>
          </a:p>
          <a:p>
            <a:pPr fontAlgn="base"/>
            <a:r>
              <a:rPr lang="fr-FR" sz="2400" b="1" i="1" dirty="0" err="1"/>
              <a:t>Digitus</a:t>
            </a:r>
            <a:r>
              <a:rPr lang="fr-FR" sz="2400" b="1" i="1" dirty="0"/>
              <a:t> </a:t>
            </a:r>
            <a:r>
              <a:rPr lang="fr-FR" sz="2400" b="1" i="1" dirty="0" err="1"/>
              <a:t>paternae</a:t>
            </a:r>
            <a:r>
              <a:rPr lang="fr-FR" sz="2400" b="1" i="1" dirty="0"/>
              <a:t> </a:t>
            </a:r>
            <a:r>
              <a:rPr lang="fr-FR" sz="2400" b="1" i="1" dirty="0" err="1"/>
              <a:t>dexterae</a:t>
            </a:r>
            <a:r>
              <a:rPr lang="fr-FR" sz="2400" b="1" i="1" dirty="0"/>
              <a:t>. </a:t>
            </a:r>
            <a:endParaRPr lang="fr-FR" sz="2400" dirty="0"/>
          </a:p>
          <a:p>
            <a:pPr fontAlgn="base"/>
            <a:r>
              <a:rPr lang="fr-FR" sz="2400" b="1" i="1" dirty="0"/>
              <a:t>Tu rite </a:t>
            </a:r>
            <a:r>
              <a:rPr lang="fr-FR" sz="2400" b="1" i="1" dirty="0" err="1"/>
              <a:t>promissum</a:t>
            </a:r>
            <a:r>
              <a:rPr lang="fr-FR" sz="2400" b="1" i="1" dirty="0"/>
              <a:t> </a:t>
            </a:r>
            <a:r>
              <a:rPr lang="fr-FR" sz="2400" b="1" i="1" dirty="0" err="1"/>
              <a:t>Patris</a:t>
            </a:r>
            <a:r>
              <a:rPr lang="fr-FR" sz="2400" b="1" i="1" dirty="0"/>
              <a:t>, </a:t>
            </a:r>
            <a:endParaRPr lang="fr-FR" sz="2400" dirty="0"/>
          </a:p>
          <a:p>
            <a:pPr fontAlgn="base"/>
            <a:r>
              <a:rPr lang="fr-FR" sz="2400" b="1" i="1" dirty="0" err="1"/>
              <a:t>Sermone</a:t>
            </a:r>
            <a:r>
              <a:rPr lang="fr-FR" sz="2400" b="1" i="1" dirty="0"/>
              <a:t> </a:t>
            </a:r>
            <a:r>
              <a:rPr lang="fr-FR" sz="2400" b="1" i="1" dirty="0" err="1"/>
              <a:t>ditans</a:t>
            </a:r>
            <a:r>
              <a:rPr lang="fr-FR" sz="2400" b="1" i="1" dirty="0"/>
              <a:t> </a:t>
            </a:r>
            <a:r>
              <a:rPr lang="fr-FR" sz="2400" b="1" i="1" dirty="0" err="1"/>
              <a:t>guttura</a:t>
            </a:r>
            <a:r>
              <a:rPr lang="fr-FR" sz="2400" b="1" i="1" dirty="0"/>
              <a:t>. </a:t>
            </a:r>
            <a:endParaRPr lang="fr-FR" sz="2400" dirty="0"/>
          </a:p>
          <a:p>
            <a:pPr fontAlgn="base"/>
            <a:r>
              <a:rPr lang="fr-FR" sz="2400" b="1" i="1" dirty="0"/>
              <a:t> </a:t>
            </a:r>
            <a:endParaRPr lang="fr-FR" sz="2400" dirty="0"/>
          </a:p>
          <a:p>
            <a:pPr fontAlgn="base"/>
            <a:r>
              <a:rPr lang="fr-FR" sz="2400" b="1" i="1" dirty="0" err="1"/>
              <a:t>Accende</a:t>
            </a:r>
            <a:r>
              <a:rPr lang="fr-FR" sz="2400" b="1" i="1" dirty="0"/>
              <a:t> lumen </a:t>
            </a:r>
            <a:r>
              <a:rPr lang="fr-FR" sz="2400" b="1" i="1" dirty="0" err="1"/>
              <a:t>sensibus</a:t>
            </a:r>
            <a:r>
              <a:rPr lang="fr-FR" sz="2400" b="1" i="1" dirty="0"/>
              <a:t> </a:t>
            </a:r>
            <a:endParaRPr lang="fr-FR" sz="2400" dirty="0"/>
          </a:p>
          <a:p>
            <a:pPr fontAlgn="base"/>
            <a:r>
              <a:rPr lang="en-US" sz="2400" b="1" i="1" dirty="0" err="1"/>
              <a:t>Infunde</a:t>
            </a:r>
            <a:r>
              <a:rPr lang="en-US" sz="2400" b="1" i="1" dirty="0"/>
              <a:t> </a:t>
            </a:r>
            <a:r>
              <a:rPr lang="en-US" sz="2400" b="1" i="1" dirty="0" err="1"/>
              <a:t>amorem</a:t>
            </a:r>
            <a:r>
              <a:rPr lang="en-US" sz="2400" b="1" i="1" dirty="0"/>
              <a:t> </a:t>
            </a:r>
            <a:r>
              <a:rPr lang="en-US" sz="2400" b="1" i="1" dirty="0" err="1"/>
              <a:t>cordibus</a:t>
            </a:r>
            <a:r>
              <a:rPr lang="en-US" sz="2400" b="1" i="1" dirty="0"/>
              <a:t>, </a:t>
            </a:r>
            <a:endParaRPr lang="fr-FR" sz="2400" dirty="0"/>
          </a:p>
          <a:p>
            <a:pPr fontAlgn="base"/>
            <a:r>
              <a:rPr lang="en-US" sz="2400" b="1" i="1" dirty="0" err="1"/>
              <a:t>Infirma</a:t>
            </a:r>
            <a:r>
              <a:rPr lang="en-US" sz="2400" b="1" i="1" dirty="0"/>
              <a:t> </a:t>
            </a:r>
            <a:r>
              <a:rPr lang="en-US" sz="2400" b="1" i="1" dirty="0" err="1"/>
              <a:t>nostri</a:t>
            </a:r>
            <a:r>
              <a:rPr lang="en-US" sz="2400" b="1" i="1" dirty="0"/>
              <a:t> </a:t>
            </a:r>
            <a:r>
              <a:rPr lang="en-US" sz="2400" b="1" i="1" dirty="0" err="1"/>
              <a:t>corporis</a:t>
            </a:r>
            <a:r>
              <a:rPr lang="en-US" sz="2400" b="1" i="1" dirty="0"/>
              <a:t> </a:t>
            </a:r>
            <a:endParaRPr lang="fr-FR" sz="2400" dirty="0"/>
          </a:p>
          <a:p>
            <a:pPr fontAlgn="base"/>
            <a:r>
              <a:rPr lang="en-US" sz="2400" b="1" i="1" dirty="0" err="1"/>
              <a:t>Virtute</a:t>
            </a:r>
            <a:r>
              <a:rPr lang="en-US" sz="2400" b="1" i="1" dirty="0"/>
              <a:t> </a:t>
            </a:r>
            <a:r>
              <a:rPr lang="en-US" sz="2400" b="1" i="1" dirty="0" err="1"/>
              <a:t>firmans</a:t>
            </a:r>
            <a:r>
              <a:rPr lang="en-US" sz="2400" b="1" i="1" dirty="0"/>
              <a:t> </a:t>
            </a:r>
            <a:r>
              <a:rPr lang="en-US" sz="2400" b="1" i="1" dirty="0" err="1"/>
              <a:t>perpeti</a:t>
            </a:r>
            <a:r>
              <a:rPr lang="en-US" sz="2400" b="1" i="1" dirty="0"/>
              <a:t>. </a:t>
            </a:r>
            <a:endParaRPr lang="fr-FR" sz="2400" dirty="0"/>
          </a:p>
          <a:p>
            <a:pPr fontAlgn="base"/>
            <a:r>
              <a:rPr lang="en-US" sz="2400" b="1" i="1" dirty="0"/>
              <a:t> </a:t>
            </a:r>
            <a:endParaRPr lang="fr-FR" sz="2400" dirty="0"/>
          </a:p>
          <a:p>
            <a:pPr fontAlgn="base"/>
            <a:r>
              <a:rPr lang="en-US" sz="2400" b="1" i="1" dirty="0" err="1"/>
              <a:t>Hostem</a:t>
            </a:r>
            <a:r>
              <a:rPr lang="en-US" sz="2400" b="1" i="1" dirty="0"/>
              <a:t> </a:t>
            </a:r>
            <a:r>
              <a:rPr lang="en-US" sz="2400" b="1" i="1" dirty="0" err="1"/>
              <a:t>repellas</a:t>
            </a:r>
            <a:r>
              <a:rPr lang="en-US" sz="2400" b="1" i="1" dirty="0"/>
              <a:t> </a:t>
            </a:r>
            <a:r>
              <a:rPr lang="en-US" sz="2400" b="1" i="1" dirty="0" err="1"/>
              <a:t>longius</a:t>
            </a:r>
            <a:r>
              <a:rPr lang="en-US" sz="2400" b="1" i="1" dirty="0"/>
              <a:t> </a:t>
            </a:r>
            <a:endParaRPr lang="fr-FR" sz="2400" dirty="0"/>
          </a:p>
          <a:p>
            <a:pPr fontAlgn="base"/>
            <a:r>
              <a:rPr lang="fr-FR" sz="2400" b="1" i="1" dirty="0" err="1"/>
              <a:t>Pacemque</a:t>
            </a:r>
            <a:r>
              <a:rPr lang="fr-FR" sz="2400" b="1" i="1" dirty="0"/>
              <a:t> </a:t>
            </a:r>
            <a:r>
              <a:rPr lang="fr-FR" sz="2400" b="1" i="1" dirty="0" err="1"/>
              <a:t>dones</a:t>
            </a:r>
            <a:r>
              <a:rPr lang="fr-FR" sz="2400" b="1" i="1" dirty="0"/>
              <a:t> </a:t>
            </a:r>
            <a:r>
              <a:rPr lang="fr-FR" sz="2400" b="1" i="1" dirty="0" err="1"/>
              <a:t>protinus</a:t>
            </a:r>
            <a:r>
              <a:rPr lang="fr-FR" sz="2400" b="1" i="1" dirty="0"/>
              <a:t> ; </a:t>
            </a:r>
            <a:endParaRPr lang="fr-FR" sz="2400" dirty="0"/>
          </a:p>
          <a:p>
            <a:pPr fontAlgn="base"/>
            <a:r>
              <a:rPr lang="fr-FR" sz="2400" b="1" i="1" dirty="0" err="1"/>
              <a:t>Ductore</a:t>
            </a:r>
            <a:r>
              <a:rPr lang="fr-FR" sz="2400" b="1" i="1" dirty="0"/>
              <a:t> sic te </a:t>
            </a:r>
            <a:r>
              <a:rPr lang="fr-FR" sz="2400" b="1" i="1" dirty="0" err="1"/>
              <a:t>praevio</a:t>
            </a:r>
            <a:r>
              <a:rPr lang="fr-FR" sz="2400" b="1" i="1" dirty="0"/>
              <a:t> </a:t>
            </a:r>
            <a:endParaRPr lang="fr-FR" sz="2400" dirty="0"/>
          </a:p>
          <a:p>
            <a:pPr fontAlgn="base"/>
            <a:r>
              <a:rPr lang="fr-FR" sz="2400" b="1" i="1" dirty="0" err="1"/>
              <a:t>Vitemus</a:t>
            </a:r>
            <a:r>
              <a:rPr lang="fr-FR" sz="2400" b="1" i="1" dirty="0"/>
              <a:t> </a:t>
            </a:r>
            <a:r>
              <a:rPr lang="fr-FR" sz="2400" b="1" i="1" dirty="0" err="1"/>
              <a:t>omne</a:t>
            </a:r>
            <a:r>
              <a:rPr lang="fr-FR" sz="2400" b="1" i="1" dirty="0"/>
              <a:t> </a:t>
            </a:r>
            <a:r>
              <a:rPr lang="fr-FR" sz="2400" b="1" i="1" dirty="0" err="1"/>
              <a:t>noxium</a:t>
            </a:r>
            <a:r>
              <a:rPr lang="fr-FR" sz="2400" b="1" i="1" dirty="0"/>
              <a:t>. </a:t>
            </a:r>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4857752" y="500042"/>
            <a:ext cx="5072098" cy="10064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i="1" dirty="0">
              <a:solidFill>
                <a:srgbClr val="000000"/>
              </a:solidFill>
              <a:latin typeface="Times New Roman" pitchFamily="18" charset="0"/>
              <a:cs typeface="Times New Roman" pitchFamily="18" charset="0"/>
            </a:endParaRPr>
          </a:p>
          <a:p>
            <a:pPr fontAlgn="base"/>
            <a:endParaRPr lang="fr-FR" sz="2400" i="1" dirty="0">
              <a:solidFill>
                <a:srgbClr val="000000"/>
              </a:solidFill>
              <a:latin typeface="Times New Roman" pitchFamily="18" charset="0"/>
              <a:cs typeface="Times New Roman" pitchFamily="18" charset="0"/>
            </a:endParaRPr>
          </a:p>
          <a:p>
            <a:pPr fontAlgn="base"/>
            <a:r>
              <a:rPr lang="fr-FR" sz="2400" i="1" dirty="0"/>
              <a:t>Toi, le Donateur aux sept dons, </a:t>
            </a:r>
            <a:endParaRPr lang="fr-FR" sz="2400" dirty="0"/>
          </a:p>
          <a:p>
            <a:pPr fontAlgn="base"/>
            <a:r>
              <a:rPr lang="fr-FR" sz="2400" i="1" dirty="0"/>
              <a:t>Puissance de la main de Dieu, </a:t>
            </a:r>
            <a:endParaRPr lang="fr-FR" sz="2400" dirty="0"/>
          </a:p>
          <a:p>
            <a:pPr fontAlgn="base"/>
            <a:r>
              <a:rPr lang="fr-FR" sz="2400" i="1" dirty="0"/>
              <a:t>Toi que le Père avait promis, </a:t>
            </a:r>
            <a:endParaRPr lang="fr-FR" sz="2400" dirty="0"/>
          </a:p>
          <a:p>
            <a:pPr fontAlgn="base"/>
            <a:r>
              <a:rPr lang="fr-FR" sz="2400" i="1" dirty="0"/>
              <a:t>Qui fait jaillir notre louange. </a:t>
            </a:r>
            <a:endParaRPr lang="fr-FR" sz="2400" dirty="0"/>
          </a:p>
          <a:p>
            <a:pPr fontAlgn="base"/>
            <a:r>
              <a:rPr lang="fr-FR" sz="2400" i="1" dirty="0"/>
              <a:t> </a:t>
            </a:r>
            <a:endParaRPr lang="fr-FR" sz="2400" dirty="0"/>
          </a:p>
          <a:p>
            <a:pPr fontAlgn="base"/>
            <a:r>
              <a:rPr lang="fr-FR" sz="2400" i="1" dirty="0"/>
              <a:t>Mets ta lumière en nos esprits, </a:t>
            </a:r>
            <a:endParaRPr lang="fr-FR" sz="2400" dirty="0"/>
          </a:p>
          <a:p>
            <a:pPr fontAlgn="base"/>
            <a:r>
              <a:rPr lang="fr-FR" sz="2400" i="1" dirty="0"/>
              <a:t>Répands ton amour en nos cœurs, </a:t>
            </a:r>
            <a:endParaRPr lang="fr-FR" sz="2400" dirty="0"/>
          </a:p>
          <a:p>
            <a:pPr fontAlgn="base"/>
            <a:r>
              <a:rPr lang="fr-FR" sz="2400" i="1" dirty="0"/>
              <a:t>Et que ta force sans déclin, </a:t>
            </a:r>
            <a:endParaRPr lang="fr-FR" sz="2400" dirty="0"/>
          </a:p>
          <a:p>
            <a:pPr fontAlgn="base"/>
            <a:r>
              <a:rPr lang="fr-FR" sz="2400" i="1" dirty="0"/>
              <a:t>Tire nos corps de leur faiblesse. </a:t>
            </a:r>
            <a:endParaRPr lang="fr-FR" sz="2400" dirty="0"/>
          </a:p>
          <a:p>
            <a:pPr fontAlgn="base"/>
            <a:r>
              <a:rPr lang="fr-FR" sz="2400" i="1" dirty="0"/>
              <a:t> </a:t>
            </a:r>
            <a:endParaRPr lang="fr-FR" sz="2400" dirty="0"/>
          </a:p>
          <a:p>
            <a:pPr fontAlgn="base"/>
            <a:r>
              <a:rPr lang="fr-FR" sz="2400" i="1" dirty="0"/>
              <a:t>Repousse l’adversaire au loin, </a:t>
            </a:r>
            <a:endParaRPr lang="fr-FR" sz="2400" dirty="0"/>
          </a:p>
          <a:p>
            <a:pPr fontAlgn="base"/>
            <a:r>
              <a:rPr lang="fr-FR" sz="2400" i="1" dirty="0"/>
              <a:t>Sans tarder, donne-nous la paix, </a:t>
            </a:r>
            <a:endParaRPr lang="fr-FR" sz="2400" dirty="0"/>
          </a:p>
          <a:p>
            <a:pPr fontAlgn="base"/>
            <a:r>
              <a:rPr lang="fr-FR" sz="2400" i="1" dirty="0"/>
              <a:t>Ouvre devant nous le chemin : </a:t>
            </a:r>
            <a:endParaRPr lang="fr-FR" sz="2400" dirty="0"/>
          </a:p>
          <a:p>
            <a:pPr fontAlgn="base"/>
            <a:r>
              <a:rPr lang="fr-FR" sz="2400" i="1" dirty="0"/>
              <a:t>Que nous évitions toute faute. </a:t>
            </a:r>
            <a:endParaRPr lang="fr-FR" sz="2400" dirty="0"/>
          </a:p>
          <a:p>
            <a:pPr fontAlgn="base"/>
            <a:r>
              <a:rPr lang="fr-FR" sz="1200" i="1" dirty="0"/>
              <a:t> </a:t>
            </a:r>
            <a:endParaRPr lang="fr-FR" sz="12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Invocation à l’Esprit Saint</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285852" y="928670"/>
            <a:ext cx="7286676" cy="102489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i="1" dirty="0">
              <a:solidFill>
                <a:srgbClr val="000000"/>
              </a:solidFill>
              <a:latin typeface="Times New Roman" pitchFamily="18" charset="0"/>
              <a:cs typeface="Times New Roman" pitchFamily="18" charset="0"/>
            </a:endParaRPr>
          </a:p>
          <a:p>
            <a:pPr fontAlgn="base"/>
            <a:r>
              <a:rPr lang="fr-FR" sz="2400" b="1" i="1" dirty="0"/>
              <a:t>Per te </a:t>
            </a:r>
            <a:r>
              <a:rPr lang="fr-FR" sz="2400" b="1" i="1" dirty="0" err="1"/>
              <a:t>sciamus</a:t>
            </a:r>
            <a:r>
              <a:rPr lang="fr-FR" sz="2400" b="1" i="1" dirty="0"/>
              <a:t> da </a:t>
            </a:r>
            <a:r>
              <a:rPr lang="fr-FR" sz="2400" b="1" i="1" dirty="0" err="1"/>
              <a:t>Patrem</a:t>
            </a:r>
            <a:r>
              <a:rPr lang="fr-FR" sz="2400" b="1" i="1" dirty="0"/>
              <a:t>, </a:t>
            </a:r>
            <a:endParaRPr lang="fr-FR" sz="2400" dirty="0"/>
          </a:p>
          <a:p>
            <a:pPr fontAlgn="base"/>
            <a:r>
              <a:rPr lang="fr-FR" sz="2400" b="1" i="1" dirty="0" err="1"/>
              <a:t>Noscamus</a:t>
            </a:r>
            <a:r>
              <a:rPr lang="fr-FR" sz="2400" b="1" i="1" dirty="0"/>
              <a:t> </a:t>
            </a:r>
            <a:r>
              <a:rPr lang="fr-FR" sz="2400" b="1" i="1" dirty="0" err="1"/>
              <a:t>atque</a:t>
            </a:r>
            <a:r>
              <a:rPr lang="fr-FR" sz="2400" b="1" i="1" dirty="0"/>
              <a:t> </a:t>
            </a:r>
            <a:r>
              <a:rPr lang="fr-FR" sz="2400" b="1" i="1" dirty="0" err="1"/>
              <a:t>Filium</a:t>
            </a:r>
            <a:r>
              <a:rPr lang="fr-FR" sz="2400" b="1" i="1" dirty="0"/>
              <a:t> ; </a:t>
            </a:r>
            <a:endParaRPr lang="fr-FR" sz="2400" dirty="0"/>
          </a:p>
          <a:p>
            <a:pPr fontAlgn="base"/>
            <a:r>
              <a:rPr lang="fr-FR" sz="2400" b="1" i="1" dirty="0" err="1"/>
              <a:t>Teque</a:t>
            </a:r>
            <a:r>
              <a:rPr lang="fr-FR" sz="2400" b="1" i="1" dirty="0"/>
              <a:t> </a:t>
            </a:r>
            <a:r>
              <a:rPr lang="fr-FR" sz="2400" b="1" i="1" dirty="0" err="1"/>
              <a:t>utriusque</a:t>
            </a:r>
            <a:r>
              <a:rPr lang="fr-FR" sz="2400" b="1" i="1" dirty="0"/>
              <a:t> </a:t>
            </a:r>
            <a:r>
              <a:rPr lang="fr-FR" sz="2400" b="1" i="1" dirty="0" err="1"/>
              <a:t>Spiritum</a:t>
            </a:r>
            <a:r>
              <a:rPr lang="fr-FR" sz="2400" b="1" i="1" dirty="0"/>
              <a:t> </a:t>
            </a:r>
            <a:endParaRPr lang="fr-FR" sz="2400" dirty="0"/>
          </a:p>
          <a:p>
            <a:pPr fontAlgn="base"/>
            <a:r>
              <a:rPr lang="fr-FR" sz="2400" b="1" i="1" dirty="0" err="1"/>
              <a:t>Credamus</a:t>
            </a:r>
            <a:r>
              <a:rPr lang="fr-FR" sz="2400" b="1" i="1" dirty="0"/>
              <a:t> omni </a:t>
            </a:r>
            <a:r>
              <a:rPr lang="fr-FR" sz="2400" b="1" i="1" dirty="0" err="1"/>
              <a:t>tempore</a:t>
            </a:r>
            <a:r>
              <a:rPr lang="fr-FR" sz="2400" b="1" i="1" dirty="0"/>
              <a:t>. </a:t>
            </a:r>
            <a:endParaRPr lang="fr-FR" sz="2400" dirty="0"/>
          </a:p>
          <a:p>
            <a:pPr fontAlgn="base"/>
            <a:r>
              <a:rPr lang="fr-FR" sz="2400" b="1" i="1" dirty="0"/>
              <a:t> </a:t>
            </a:r>
            <a:endParaRPr lang="fr-FR" sz="2400" dirty="0"/>
          </a:p>
          <a:p>
            <a:pPr fontAlgn="base"/>
            <a:r>
              <a:rPr lang="fr-FR" sz="2400" b="1" i="1" dirty="0"/>
              <a:t>Deo Patri </a:t>
            </a:r>
            <a:r>
              <a:rPr lang="fr-FR" sz="2400" b="1" i="1" dirty="0" err="1"/>
              <a:t>sit</a:t>
            </a:r>
            <a:r>
              <a:rPr lang="fr-FR" sz="2400" b="1" i="1" dirty="0"/>
              <a:t> gloria, </a:t>
            </a:r>
            <a:endParaRPr lang="fr-FR" sz="2400" dirty="0"/>
          </a:p>
          <a:p>
            <a:pPr fontAlgn="base"/>
            <a:r>
              <a:rPr lang="fr-FR" sz="2400" b="1" i="1" dirty="0"/>
              <a:t>Et </a:t>
            </a:r>
            <a:r>
              <a:rPr lang="fr-FR" sz="2400" b="1" i="1" dirty="0" err="1"/>
              <a:t>Filio</a:t>
            </a:r>
            <a:r>
              <a:rPr lang="fr-FR" sz="2400" b="1" i="1" dirty="0"/>
              <a:t>, qui a </a:t>
            </a:r>
            <a:r>
              <a:rPr lang="fr-FR" sz="2400" b="1" i="1" dirty="0" err="1"/>
              <a:t>mortuis</a:t>
            </a:r>
            <a:r>
              <a:rPr lang="fr-FR" sz="2400" b="1" i="1" dirty="0"/>
              <a:t> </a:t>
            </a:r>
            <a:endParaRPr lang="fr-FR" sz="2400" dirty="0"/>
          </a:p>
          <a:p>
            <a:pPr fontAlgn="base"/>
            <a:r>
              <a:rPr lang="fr-FR" sz="2400" b="1" i="1" dirty="0" err="1"/>
              <a:t>Surrexit</a:t>
            </a:r>
            <a:r>
              <a:rPr lang="fr-FR" sz="2400" b="1" i="1" dirty="0"/>
              <a:t>, </a:t>
            </a:r>
            <a:r>
              <a:rPr lang="fr-FR" sz="2400" b="1" i="1" dirty="0" err="1"/>
              <a:t>ac</a:t>
            </a:r>
            <a:r>
              <a:rPr lang="fr-FR" sz="2400" b="1" i="1" dirty="0"/>
              <a:t> </a:t>
            </a:r>
            <a:r>
              <a:rPr lang="fr-FR" sz="2400" b="1" i="1" dirty="0" err="1"/>
              <a:t>Paraclito</a:t>
            </a:r>
            <a:r>
              <a:rPr lang="fr-FR" sz="2400" b="1" i="1" dirty="0"/>
              <a:t> </a:t>
            </a:r>
            <a:endParaRPr lang="fr-FR" sz="2400" dirty="0"/>
          </a:p>
          <a:p>
            <a:pPr fontAlgn="base"/>
            <a:r>
              <a:rPr lang="fr-FR" sz="2400" b="1" i="1" dirty="0"/>
              <a:t>In </a:t>
            </a:r>
            <a:r>
              <a:rPr lang="fr-FR" sz="2400" b="1" i="1" dirty="0" err="1"/>
              <a:t>saeculorum</a:t>
            </a:r>
            <a:r>
              <a:rPr lang="fr-FR" sz="2400" b="1" i="1" dirty="0"/>
              <a:t> </a:t>
            </a:r>
            <a:r>
              <a:rPr lang="fr-FR" sz="2400" b="1" i="1" dirty="0" err="1"/>
              <a:t>saecula</a:t>
            </a:r>
            <a:r>
              <a:rPr lang="fr-FR" sz="2400" b="1" i="1" dirty="0"/>
              <a:t>.</a:t>
            </a:r>
          </a:p>
          <a:p>
            <a:pPr fontAlgn="base"/>
            <a:r>
              <a:rPr lang="fr-FR" sz="2400" b="1" i="1" dirty="0"/>
              <a:t>Amen. </a:t>
            </a:r>
          </a:p>
          <a:p>
            <a:pPr fontAlgn="base"/>
            <a:endParaRPr lang="fr-FR" sz="2400" b="1" i="1" dirty="0"/>
          </a:p>
          <a:p>
            <a:pPr algn="ctr" fontAlgn="base"/>
            <a:r>
              <a:rPr lang="fr-FR" sz="2400" i="1" dirty="0"/>
              <a:t>À la fin du chant, l’assemblée est invitée à s’asseoir. </a:t>
            </a:r>
            <a:endParaRPr lang="fr-FR" sz="2400" dirty="0"/>
          </a:p>
          <a:p>
            <a:pPr algn="ctr"/>
            <a:r>
              <a:rPr lang="fr-FR" sz="2400" i="1" dirty="0"/>
              <a:t>Les deux délégués départementaux déroulent </a:t>
            </a:r>
          </a:p>
          <a:p>
            <a:pPr algn="ctr"/>
            <a:r>
              <a:rPr lang="fr-FR" sz="2400" i="1" dirty="0"/>
              <a:t>le tapis en haut des marches</a:t>
            </a:r>
            <a:endParaRPr lang="fr-FR" sz="2400"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4643438" y="184666"/>
            <a:ext cx="5072098" cy="87716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i="1" dirty="0">
              <a:solidFill>
                <a:srgbClr val="000000"/>
              </a:solidFill>
              <a:latin typeface="Times New Roman" pitchFamily="18" charset="0"/>
              <a:cs typeface="Times New Roman" pitchFamily="18" charset="0"/>
            </a:endParaRPr>
          </a:p>
          <a:p>
            <a:pPr fontAlgn="base"/>
            <a:endParaRPr lang="fr-FR" sz="2400" i="1" dirty="0">
              <a:solidFill>
                <a:srgbClr val="000000"/>
              </a:solidFill>
              <a:latin typeface="Times New Roman" pitchFamily="18" charset="0"/>
              <a:cs typeface="Times New Roman" pitchFamily="18" charset="0"/>
            </a:endParaRPr>
          </a:p>
          <a:p>
            <a:pPr fontAlgn="base"/>
            <a:endParaRPr lang="fr-FR" sz="2400" i="1" dirty="0"/>
          </a:p>
          <a:p>
            <a:pPr fontAlgn="base"/>
            <a:r>
              <a:rPr lang="fr-FR" sz="2400" i="1" dirty="0"/>
              <a:t>Fais-nous connaître Dieu le Père, </a:t>
            </a:r>
            <a:endParaRPr lang="fr-FR" sz="2400" dirty="0"/>
          </a:p>
          <a:p>
            <a:pPr fontAlgn="base"/>
            <a:r>
              <a:rPr lang="fr-FR" sz="2400" i="1" dirty="0"/>
              <a:t>Fais-nous apprendre aussi le Fils, </a:t>
            </a:r>
            <a:endParaRPr lang="fr-FR" sz="2400" dirty="0"/>
          </a:p>
          <a:p>
            <a:pPr fontAlgn="base"/>
            <a:r>
              <a:rPr lang="fr-FR" sz="2400" i="1" dirty="0"/>
              <a:t>Et croire en tout temps que tu es </a:t>
            </a:r>
            <a:endParaRPr lang="fr-FR" sz="2400" dirty="0"/>
          </a:p>
          <a:p>
            <a:pPr fontAlgn="base"/>
            <a:r>
              <a:rPr lang="fr-FR" sz="2400" i="1" dirty="0"/>
              <a:t>L’unique Esprit de l’un et de l’autre. </a:t>
            </a:r>
            <a:endParaRPr lang="fr-FR" sz="2400" dirty="0"/>
          </a:p>
          <a:p>
            <a:pPr fontAlgn="base"/>
            <a:r>
              <a:rPr lang="fr-FR" sz="2400" i="1" dirty="0"/>
              <a:t> </a:t>
            </a:r>
            <a:endParaRPr lang="fr-FR" sz="2400" dirty="0"/>
          </a:p>
          <a:p>
            <a:pPr fontAlgn="base"/>
            <a:r>
              <a:rPr lang="fr-FR" sz="2400" i="1" dirty="0"/>
              <a:t>Gloire soit à Dieu le Père, </a:t>
            </a:r>
            <a:endParaRPr lang="fr-FR" sz="2400" dirty="0"/>
          </a:p>
          <a:p>
            <a:pPr fontAlgn="base"/>
            <a:r>
              <a:rPr lang="fr-FR" sz="2400" i="1" dirty="0"/>
              <a:t>Gloire soit au Fils ressuscité </a:t>
            </a:r>
            <a:endParaRPr lang="fr-FR" sz="2400" dirty="0"/>
          </a:p>
          <a:p>
            <a:pPr fontAlgn="base"/>
            <a:r>
              <a:rPr lang="fr-FR" sz="2400" i="1" dirty="0"/>
              <a:t>des morts, gloire au Paraclet, </a:t>
            </a:r>
            <a:endParaRPr lang="fr-FR" sz="2400" dirty="0"/>
          </a:p>
          <a:p>
            <a:pPr fontAlgn="base"/>
            <a:r>
              <a:rPr lang="fr-FR" sz="2400" i="1" dirty="0"/>
              <a:t>Dans les siècles des siècles.</a:t>
            </a:r>
          </a:p>
          <a:p>
            <a:pPr fontAlgn="base"/>
            <a:r>
              <a:rPr lang="fr-FR" sz="2400" i="1" dirty="0"/>
              <a:t>Amen </a:t>
            </a:r>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4098" name="Picture 2" descr="C:\Users\jerome.mutin\J. MUTIN (dossiers)\Personnel\CATHO SPHERE\Diaconat\Ordination 1 octobre 2016\PHOTOS\CD Photos ordination\ORDINATIONS -87.JPG"/>
          <p:cNvPicPr>
            <a:picLocks noChangeAspect="1" noChangeArrowheads="1"/>
          </p:cNvPicPr>
          <p:nvPr/>
        </p:nvPicPr>
        <p:blipFill>
          <a:blip r:embed="rId4" cstate="screen"/>
          <a:srcRect/>
          <a:stretch>
            <a:fillRect/>
          </a:stretch>
        </p:blipFill>
        <p:spPr bwMode="auto">
          <a:xfrm>
            <a:off x="1835696" y="1484784"/>
            <a:ext cx="6768752" cy="4752528"/>
          </a:xfrm>
          <a:prstGeom prst="rect">
            <a:avLst/>
          </a:prstGeom>
          <a:noFill/>
        </p:spPr>
      </p:pic>
      <p:sp>
        <p:nvSpPr>
          <p:cNvPr id="10" name="Titre 4"/>
          <p:cNvSpPr txBox="1">
            <a:spLocks/>
          </p:cNvSpPr>
          <p:nvPr/>
        </p:nvSpPr>
        <p:spPr>
          <a:xfrm>
            <a:off x="1785918" y="428604"/>
            <a:ext cx="6843706" cy="785818"/>
          </a:xfrm>
          <a:prstGeom prst="rect">
            <a:avLst/>
          </a:prstGeom>
          <a:solidFill>
            <a:srgbClr val="FFC000"/>
          </a:solidFill>
          <a:ln>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a:ln>
                  <a:noFill/>
                </a:ln>
                <a:solidFill>
                  <a:schemeClr val="tx1"/>
                </a:solidFill>
                <a:effectLst/>
                <a:uLnTx/>
                <a:uFillTx/>
                <a:latin typeface="+mj-lt"/>
                <a:ea typeface="+mj-ea"/>
                <a:cs typeface="+mj-cs"/>
              </a:rPr>
              <a:t>Engagement des ordinands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Engagement des ordinands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547664" y="1196752"/>
            <a:ext cx="7286676" cy="125265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000" i="1" dirty="0"/>
              <a:t>Dans un dialogue avec l’Archevêque, les futurs diacres s’engagent à collaborer avec l’archevêque et les prêtres, à annoncer la Bonne Nouvelle de l’Évangile, à prier la liturgie des heures et à conformer leur vie à l’exemple du Christ</a:t>
            </a:r>
            <a:r>
              <a:rPr lang="fr-FR" sz="1200" i="1" dirty="0"/>
              <a:t>.</a:t>
            </a:r>
          </a:p>
          <a:p>
            <a:pPr algn="ctr"/>
            <a:r>
              <a:rPr lang="fr-FR" sz="2400" i="1" dirty="0"/>
              <a:t>Les ordinands viennent se placer devant l’archevêque</a:t>
            </a:r>
          </a:p>
          <a:p>
            <a:pPr algn="ctr"/>
            <a:r>
              <a:rPr lang="fr-FR" sz="2400" i="1" dirty="0"/>
              <a:t> qui est assis à la cathèdre.</a:t>
            </a:r>
          </a:p>
          <a:p>
            <a:pPr algn="ctr"/>
            <a:endParaRPr lang="fr-FR" sz="1000" i="1" dirty="0"/>
          </a:p>
          <a:p>
            <a:pPr fontAlgn="base"/>
            <a:r>
              <a:rPr lang="fr-FR" sz="2400" i="1" dirty="0"/>
              <a:t>L’Archevêque :</a:t>
            </a:r>
          </a:p>
          <a:p>
            <a:pPr fontAlgn="base"/>
            <a:r>
              <a:rPr lang="fr-FR" sz="2400" dirty="0"/>
              <a:t>Fils bien-aimés, avant d’être ordonnés diacres, il convient que vous déclariez devant l’assemblée, votre ferme intention de recevoir cette charge. </a:t>
            </a:r>
          </a:p>
          <a:p>
            <a:pPr fontAlgn="base"/>
            <a:r>
              <a:rPr lang="fr-FR" sz="2400" dirty="0"/>
              <a:t>Voulez-vous être consacrés à la diaconie de l’Église par l’imposition de mes mains et le don du Saint-Esprit ? </a:t>
            </a:r>
          </a:p>
          <a:p>
            <a:pPr fontAlgn="base"/>
            <a:r>
              <a:rPr lang="fr-FR" sz="2400" i="1" dirty="0"/>
              <a:t>Les ordinands répondent ensemble : </a:t>
            </a:r>
            <a:endParaRPr lang="fr-FR" sz="2400" dirty="0"/>
          </a:p>
          <a:p>
            <a:pPr fontAlgn="base"/>
            <a:r>
              <a:rPr lang="fr-FR" sz="2400" dirty="0"/>
              <a:t>Oui, je le veux. </a:t>
            </a:r>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Engagement des ordinands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428728" y="928670"/>
            <a:ext cx="7286676" cy="1594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fr-FR" sz="1000" i="1" dirty="0"/>
          </a:p>
          <a:p>
            <a:pPr fontAlgn="base"/>
            <a:r>
              <a:rPr lang="fr-FR" sz="2400" i="1" dirty="0"/>
              <a:t>L’Archevêque : </a:t>
            </a:r>
            <a:endParaRPr lang="fr-FR" sz="2400" dirty="0"/>
          </a:p>
          <a:p>
            <a:pPr fontAlgn="base"/>
            <a:r>
              <a:rPr lang="fr-FR" sz="2400" dirty="0"/>
              <a:t>Voulez-vous garder et développer un esprit de prière conforme à votre état et, dans la fidélité à cet esprit, célébrer la liturgie des Heures en union avec le peuple de Dieu, intercédant pour lui et pour le monde entier ? </a:t>
            </a:r>
          </a:p>
          <a:p>
            <a:pPr fontAlgn="base"/>
            <a:r>
              <a:rPr lang="fr-FR" sz="2400" i="1" dirty="0"/>
              <a:t>Les ordinands ensemble : </a:t>
            </a:r>
            <a:endParaRPr lang="fr-FR" sz="2400" dirty="0"/>
          </a:p>
          <a:p>
            <a:pPr fontAlgn="base"/>
            <a:r>
              <a:rPr lang="fr-FR" sz="2400" dirty="0"/>
              <a:t>Oui, je le veux. </a:t>
            </a:r>
          </a:p>
          <a:p>
            <a:pPr fontAlgn="base"/>
            <a:r>
              <a:rPr lang="fr-FR" sz="2400" dirty="0"/>
              <a:t> </a:t>
            </a:r>
          </a:p>
          <a:p>
            <a:pPr fontAlgn="base"/>
            <a:r>
              <a:rPr lang="fr-FR" sz="2400" i="1" dirty="0"/>
              <a:t>L’Archevêque : </a:t>
            </a:r>
            <a:endParaRPr lang="fr-FR" sz="2400" dirty="0"/>
          </a:p>
          <a:p>
            <a:r>
              <a:rPr lang="fr-FR" sz="2400" dirty="0"/>
              <a:t>Voulez-vous conformer toute votre vie à l’exemple du Christ dont vous prendrez sur l’autel le Corps et le Sang pour le distribuer aux fidèles ? </a:t>
            </a:r>
          </a:p>
          <a:p>
            <a:r>
              <a:rPr lang="fr-FR" sz="2400" i="1" dirty="0"/>
              <a:t>Les ordinands ensemble : </a:t>
            </a:r>
            <a:endParaRPr lang="fr-FR" sz="2400" dirty="0"/>
          </a:p>
          <a:p>
            <a:r>
              <a:rPr lang="fr-FR" sz="2400" dirty="0"/>
              <a:t>Oui, je le veux, avec la grâce de Dieu. </a:t>
            </a:r>
          </a:p>
          <a:p>
            <a:endParaRPr lang="fr-FR" sz="2400" dirty="0"/>
          </a:p>
          <a:p>
            <a:endParaRPr lang="fr-FR" sz="2400" dirty="0"/>
          </a:p>
          <a:p>
            <a:pPr fontAlgn="base"/>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 </a:t>
            </a:r>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Engagement des ordinands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428728" y="1071546"/>
            <a:ext cx="7286676" cy="1514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fr-FR" sz="1000" i="1" dirty="0"/>
          </a:p>
          <a:p>
            <a:pPr fontAlgn="base"/>
            <a:r>
              <a:rPr lang="fr-FR" sz="1000" dirty="0"/>
              <a:t> </a:t>
            </a:r>
          </a:p>
          <a:p>
            <a:pPr fontAlgn="base"/>
            <a:r>
              <a:rPr lang="fr-FR" sz="2400" i="1" dirty="0"/>
              <a:t>L’Archevêque : </a:t>
            </a:r>
            <a:endParaRPr lang="fr-FR" sz="2400" dirty="0"/>
          </a:p>
          <a:p>
            <a:pPr fontAlgn="base"/>
            <a:r>
              <a:rPr lang="fr-FR" sz="2400" dirty="0"/>
              <a:t>Voulez-vous accomplir votre fonction de diacre avec charité et simplicité de cœur, pour aider l’archevêque et ses prêtres et faire progresser le peuple chrétien ? </a:t>
            </a:r>
            <a:endParaRPr lang="fr-FR" sz="1000" dirty="0"/>
          </a:p>
          <a:p>
            <a:pPr fontAlgn="base"/>
            <a:r>
              <a:rPr lang="fr-FR" sz="2400" i="1" dirty="0"/>
              <a:t>Les ordinands ensemble : </a:t>
            </a:r>
            <a:endParaRPr lang="fr-FR" sz="2400" dirty="0"/>
          </a:p>
          <a:p>
            <a:pPr fontAlgn="base"/>
            <a:r>
              <a:rPr lang="fr-FR" sz="2400" dirty="0"/>
              <a:t>Oui, je le veux.</a:t>
            </a:r>
            <a:r>
              <a:rPr lang="fr-FR" sz="2400" i="1" dirty="0"/>
              <a:t> </a:t>
            </a:r>
          </a:p>
          <a:p>
            <a:pPr fontAlgn="base"/>
            <a:endParaRPr lang="fr-FR" sz="1000" i="1" dirty="0"/>
          </a:p>
          <a:p>
            <a:pPr fontAlgn="base"/>
            <a:r>
              <a:rPr lang="fr-FR" sz="2400" i="1" dirty="0"/>
              <a:t>L’Archevêque : </a:t>
            </a:r>
            <a:endParaRPr lang="fr-FR" sz="2400" dirty="0"/>
          </a:p>
          <a:p>
            <a:pPr fontAlgn="base"/>
            <a:r>
              <a:rPr lang="fr-FR" sz="2400" dirty="0"/>
              <a:t>Voulez-vous, comme dit l’apôtre Paul, garder le mystère de la foi dans une conscience pure et proclamer cette foi par la parole et vos actes, fidèles à l’Évangile et à la Tradition de l’Église ?</a:t>
            </a:r>
          </a:p>
          <a:p>
            <a:pPr fontAlgn="base"/>
            <a:r>
              <a:rPr lang="fr-FR" sz="2400" i="1" dirty="0"/>
              <a:t>Les ordinands ensemble : </a:t>
            </a:r>
            <a:endParaRPr lang="fr-FR" sz="2400" dirty="0"/>
          </a:p>
          <a:p>
            <a:pPr fontAlgn="base"/>
            <a:r>
              <a:rPr lang="fr-FR" sz="2400" dirty="0"/>
              <a:t>Oui, je le veux.</a:t>
            </a:r>
            <a:r>
              <a:rPr lang="fr-FR" sz="2400" i="1" dirty="0"/>
              <a:t> </a:t>
            </a:r>
          </a:p>
          <a:p>
            <a:pPr fontAlgn="base"/>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r>
              <a:rPr lang="fr-FR" sz="2400" dirty="0"/>
              <a:t> </a:t>
            </a:r>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Engagement des ordinands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5122" name="Picture 2" descr="C:\Users\jerome.mutin\J. MUTIN (dossiers)\Personnel\CATHO SPHERE\Diaconat\Ordination 1 octobre 2016\PHOTOS\Raoul\IMG_5927.JPG"/>
          <p:cNvPicPr>
            <a:picLocks noChangeAspect="1" noChangeArrowheads="1"/>
          </p:cNvPicPr>
          <p:nvPr/>
        </p:nvPicPr>
        <p:blipFill>
          <a:blip r:embed="rId4" cstate="screen"/>
          <a:srcRect/>
          <a:stretch>
            <a:fillRect/>
          </a:stretch>
        </p:blipFill>
        <p:spPr bwMode="auto">
          <a:xfrm>
            <a:off x="1763688" y="1340768"/>
            <a:ext cx="6912768" cy="496855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Promesse d’obéissance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428728" y="1655192"/>
            <a:ext cx="7286676" cy="11726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r-FR" sz="2400" i="1" dirty="0"/>
              <a:t>Chaque ordinand, à son tour, vient s’agenouiller devant l’archevêque et met ses mains jointes</a:t>
            </a:r>
          </a:p>
          <a:p>
            <a:pPr algn="ctr"/>
            <a:r>
              <a:rPr lang="fr-FR" sz="2400" i="1" dirty="0"/>
              <a:t> entre les mains de l’archevêque. </a:t>
            </a:r>
          </a:p>
          <a:p>
            <a:pPr algn="ctr"/>
            <a:endParaRPr lang="fr-FR" sz="2400" i="1" dirty="0"/>
          </a:p>
          <a:p>
            <a:r>
              <a:rPr lang="fr-FR" sz="2400" i="1" dirty="0"/>
              <a:t>L’Archevêque : </a:t>
            </a:r>
            <a:endParaRPr lang="fr-FR" sz="2400" dirty="0"/>
          </a:p>
          <a:p>
            <a:pPr fontAlgn="base"/>
            <a:r>
              <a:rPr lang="fr-FR" sz="2400" dirty="0"/>
              <a:t>Philippe, (Hubert, Marc, Hugues, Bertrand, Jérôme, Jean-Pierre et Claude), promettez-vous de vivre en communion avec moi et mes successeurs, dans le respect et l’obéissance ? </a:t>
            </a:r>
          </a:p>
          <a:p>
            <a:pPr fontAlgn="base"/>
            <a:endParaRPr lang="fr-FR" sz="2400" dirty="0"/>
          </a:p>
          <a:p>
            <a:pPr fontAlgn="base"/>
            <a:r>
              <a:rPr lang="fr-FR" sz="2400" i="1" dirty="0"/>
              <a:t>L’ordinand : </a:t>
            </a:r>
            <a:endParaRPr lang="fr-FR" sz="2400" dirty="0"/>
          </a:p>
          <a:p>
            <a:pPr fontAlgn="base"/>
            <a:r>
              <a:rPr lang="fr-FR" sz="2400" dirty="0"/>
              <a:t>Je le promets. </a:t>
            </a:r>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Promesse d’obéissance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428728" y="2578522"/>
            <a:ext cx="7286676" cy="98796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L ’Archevêque: </a:t>
            </a:r>
            <a:endParaRPr lang="fr-FR" sz="2400" dirty="0"/>
          </a:p>
          <a:p>
            <a:pPr fontAlgn="base"/>
            <a:r>
              <a:rPr lang="fr-FR" sz="2400" dirty="0"/>
              <a:t>Que Dieu lui-même achève en vous ce qu’il a commencé.</a:t>
            </a:r>
          </a:p>
          <a:p>
            <a:pPr fontAlgn="base"/>
            <a:endParaRPr lang="fr-FR" sz="2400" dirty="0"/>
          </a:p>
          <a:p>
            <a:pPr fontAlgn="base"/>
            <a:r>
              <a:rPr lang="fr-FR" sz="2400" dirty="0"/>
              <a:t> </a:t>
            </a:r>
          </a:p>
          <a:p>
            <a:r>
              <a:rPr lang="fr-FR" sz="2400" i="1" dirty="0"/>
              <a:t>Après son dialogue avec l’archevêque, chaque ordinand se relève et regagne sa place. </a:t>
            </a:r>
            <a:endParaRPr lang="fr-FR" sz="2400" dirty="0"/>
          </a:p>
          <a:p>
            <a:r>
              <a:rPr lang="fr-FR" sz="2400" i="1" dirty="0"/>
              <a:t> </a:t>
            </a:r>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L’Eglise rassemblée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477328"/>
          </a:xfrm>
          <a:prstGeom prst="rect">
            <a:avLst/>
          </a:prstGeom>
          <a:noFill/>
        </p:spPr>
        <p:txBody>
          <a:bodyPr wrap="square" rtlCol="0">
            <a:spAutoFit/>
          </a:bodyPr>
          <a:lstStyle/>
          <a:p>
            <a:endParaRPr lang="fr-FR" sz="2400" dirty="0"/>
          </a:p>
          <a:p>
            <a:endParaRPr lang="fr-FR" sz="2400" dirty="0"/>
          </a:p>
          <a:p>
            <a:endParaRPr lang="fr-FR" sz="2400" dirty="0"/>
          </a:p>
          <a:p>
            <a:endParaRPr lang="fr-FR" dirty="0"/>
          </a:p>
        </p:txBody>
      </p:sp>
      <p:pic>
        <p:nvPicPr>
          <p:cNvPr id="4098" name="Picture 2" descr="Résultat de recherche d'images pour &quot;cathedrale strasbourg&quot;">
            <a:hlinkClick r:id="rId4"/>
          </p:cNvPr>
          <p:cNvPicPr>
            <a:picLocks noChangeAspect="1" noChangeArrowheads="1"/>
          </p:cNvPicPr>
          <p:nvPr/>
        </p:nvPicPr>
        <p:blipFill>
          <a:blip r:embed="rId5" cstate="screen"/>
          <a:srcRect/>
          <a:stretch>
            <a:fillRect/>
          </a:stretch>
        </p:blipFill>
        <p:spPr bwMode="auto">
          <a:xfrm>
            <a:off x="1835696" y="1484784"/>
            <a:ext cx="6787441" cy="4536504"/>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Promesse d’obéissance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 name="Image 5" descr="ORDINATIONS -94 mini"/>
          <p:cNvPicPr/>
          <p:nvPr/>
        </p:nvPicPr>
        <p:blipFill>
          <a:blip r:embed="rId4" r:link="rId5" cstate="screen"/>
          <a:srcRect/>
          <a:stretch>
            <a:fillRect/>
          </a:stretch>
        </p:blipFill>
        <p:spPr bwMode="auto">
          <a:xfrm>
            <a:off x="2123728" y="1484784"/>
            <a:ext cx="6134100" cy="46085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Promesse d’obéissance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7" name="Image 6" descr="cid:C1CF5ACD7C6947A7914DB34C253E0DE9@ClaireJrme2016"/>
          <p:cNvPicPr/>
          <p:nvPr/>
        </p:nvPicPr>
        <p:blipFill>
          <a:blip r:embed="rId4" r:link="rId5" cstate="screen"/>
          <a:srcRect/>
          <a:stretch>
            <a:fillRect/>
          </a:stretch>
        </p:blipFill>
        <p:spPr bwMode="auto">
          <a:xfrm>
            <a:off x="2051720" y="1556792"/>
            <a:ext cx="6134100" cy="46101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691680" y="2204864"/>
            <a:ext cx="7070652" cy="87716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i="1" dirty="0"/>
              <a:t>Après que le dernier ordinand a dialogué avec l’archevêque, tous les ordinands se placent devant le tapis de prostration. </a:t>
            </a:r>
          </a:p>
          <a:p>
            <a:endParaRPr lang="fr-FR" sz="2400" i="1" dirty="0"/>
          </a:p>
          <a:p>
            <a:r>
              <a:rPr lang="fr-FR" sz="2400" i="1" dirty="0"/>
              <a:t>Avant l’ordination, l’Église entre en prière en rejoignant, dans la communion des saints, toutes celles et tous ceux qui nous ont précédés dans la foi. </a:t>
            </a:r>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146" name="Picture 2" descr="C:\Users\jerome.mutin\J. MUTIN (dossiers)\Personnel\CATHO SPHERE\Diaconat\Ordination 1 octobre 2016\PHOTOS\CD Photos ordination\DSC_6906.JPG"/>
          <p:cNvPicPr>
            <a:picLocks noChangeAspect="1" noChangeArrowheads="1"/>
          </p:cNvPicPr>
          <p:nvPr/>
        </p:nvPicPr>
        <p:blipFill>
          <a:blip r:embed="rId4" cstate="screen"/>
          <a:srcRect/>
          <a:stretch>
            <a:fillRect/>
          </a:stretch>
        </p:blipFill>
        <p:spPr bwMode="auto">
          <a:xfrm>
            <a:off x="1763688" y="1556792"/>
            <a:ext cx="6957163" cy="462080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763688" y="1732166"/>
            <a:ext cx="6998644" cy="95102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i="1" dirty="0"/>
              <a:t> </a:t>
            </a:r>
            <a:endParaRPr lang="fr-FR" sz="2400" dirty="0"/>
          </a:p>
          <a:p>
            <a:r>
              <a:rPr lang="fr-FR" sz="2400" i="1" dirty="0"/>
              <a:t>Philippe, Hubert, Marc, Hugues, Bertrand, Jérôme, Jean-Pierre et Claude se prosternent en signe d’abandon total à Dieu. Ce geste signifie qu’ils se mettent au service de l’Église et des hommes. </a:t>
            </a:r>
          </a:p>
          <a:p>
            <a:endParaRPr lang="fr-FR" sz="2400" dirty="0"/>
          </a:p>
          <a:p>
            <a:r>
              <a:rPr lang="fr-FR" sz="2400" i="1" dirty="0"/>
              <a:t>Les quatre épouses sortent de l’assemblée et viennent se placer derrière leurs époux respectifs. </a:t>
            </a:r>
          </a:p>
          <a:p>
            <a:endParaRPr lang="fr-FR" sz="2400" i="1" dirty="0"/>
          </a:p>
          <a:p>
            <a:r>
              <a:rPr lang="fr-FR" sz="2400" i="1" dirty="0"/>
              <a:t>L’assemblée se lève.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 name="Image 5" descr="cid:7BFD4EB076094A26A67208E9B203B66F@ClaireJrme2016"/>
          <p:cNvPicPr/>
          <p:nvPr/>
        </p:nvPicPr>
        <p:blipFill>
          <a:blip r:embed="rId4" r:link="rId5" cstate="screen"/>
          <a:srcRect/>
          <a:stretch>
            <a:fillRect/>
          </a:stretch>
        </p:blipFill>
        <p:spPr bwMode="auto">
          <a:xfrm>
            <a:off x="2195736" y="1556792"/>
            <a:ext cx="6134100" cy="46101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428728" y="1214422"/>
            <a:ext cx="7286676" cy="138807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L’Archevêque : </a:t>
            </a:r>
            <a:endParaRPr lang="fr-FR" sz="2400" dirty="0"/>
          </a:p>
          <a:p>
            <a:pPr fontAlgn="base"/>
            <a:r>
              <a:rPr lang="fr-FR" sz="2400" dirty="0"/>
              <a:t>Avec tous les saints qui intercèdent pour nous, confions à la miséricorde de Dieu ceux qu’il a choisis comme diacres. Demandons-lui de répandre sur Philippe, Hubert, Marc, Hugues, Bertrand, Jérôme, Jean-Pierre et Claude la grâce de sa bénédiction.</a:t>
            </a:r>
            <a:r>
              <a:rPr lang="fr-FR" sz="2400" b="1" i="1" dirty="0"/>
              <a:t> </a:t>
            </a:r>
          </a:p>
          <a:p>
            <a:pPr fontAlgn="base"/>
            <a:endParaRPr lang="fr-FR" sz="1000" b="1" i="1" dirty="0"/>
          </a:p>
          <a:p>
            <a:pPr fontAlgn="base"/>
            <a:r>
              <a:rPr lang="fr-FR" sz="2400" b="1" i="1" dirty="0"/>
              <a:t>Litanie des Saints </a:t>
            </a:r>
            <a:r>
              <a:rPr lang="fr-FR" sz="2400" i="1" dirty="0"/>
              <a:t>				</a:t>
            </a:r>
          </a:p>
          <a:p>
            <a:pPr fontAlgn="base"/>
            <a:r>
              <a:rPr lang="fr-FR" sz="2400" dirty="0"/>
              <a:t>Seigneur, Seigneur, prends pitié ! </a:t>
            </a:r>
          </a:p>
          <a:p>
            <a:pPr fontAlgn="base"/>
            <a:r>
              <a:rPr lang="fr-FR" sz="2400" dirty="0"/>
              <a:t>Ô Christ, ô Christ, prends pitié ! </a:t>
            </a:r>
          </a:p>
          <a:p>
            <a:pPr fontAlgn="base"/>
            <a:r>
              <a:rPr lang="fr-FR" sz="2400" dirty="0"/>
              <a:t>Seigneur, Seigneur, prends pitié ! </a:t>
            </a:r>
          </a:p>
          <a:p>
            <a:pPr fontAlgn="base"/>
            <a:endParaRPr lang="fr-FR" sz="1000" dirty="0"/>
          </a:p>
          <a:p>
            <a:pPr fontAlgn="base"/>
            <a:r>
              <a:rPr lang="fr-FR" dirty="0"/>
              <a:t>❶ Vierge Marie, Mère de Dieu, </a:t>
            </a:r>
          </a:p>
          <a:p>
            <a:pPr fontAlgn="base"/>
            <a:r>
              <a:rPr lang="fr-FR" dirty="0"/>
              <a:t>Priez pour nous pauvres pécheurs, </a:t>
            </a:r>
          </a:p>
          <a:p>
            <a:pPr fontAlgn="base"/>
            <a:r>
              <a:rPr lang="fr-FR" dirty="0"/>
              <a:t>Anges du ciel, sages et prophètes, </a:t>
            </a:r>
          </a:p>
          <a:p>
            <a:r>
              <a:rPr lang="fr-FR" dirty="0"/>
              <a:t>Joseph et Baptiste</a:t>
            </a:r>
          </a:p>
          <a:p>
            <a:pPr fontAlgn="base"/>
            <a:endParaRPr lang="fr-FR" sz="2400" dirty="0"/>
          </a:p>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5500662" y="5473313"/>
            <a:ext cx="7286676"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221057"/>
            <a:ext cx="7286676" cy="134498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b="1" dirty="0"/>
              <a:t>R</a:t>
            </a:r>
            <a:r>
              <a:rPr lang="fr-FR" b="1" i="1" dirty="0"/>
              <a:t> : Frères et sœurs de tous rivages, </a:t>
            </a:r>
            <a:endParaRPr lang="fr-FR" dirty="0"/>
          </a:p>
          <a:p>
            <a:pPr fontAlgn="base"/>
            <a:r>
              <a:rPr lang="fr-FR" b="1" i="1" dirty="0"/>
              <a:t>Frères et sœurs de tous les temps, </a:t>
            </a:r>
            <a:endParaRPr lang="fr-FR" dirty="0"/>
          </a:p>
          <a:p>
            <a:pPr fontAlgn="base"/>
            <a:r>
              <a:rPr lang="fr-FR" b="1" i="1" dirty="0"/>
              <a:t>Peuple de croyants aux mille visages, </a:t>
            </a:r>
            <a:endParaRPr lang="fr-FR" dirty="0"/>
          </a:p>
          <a:p>
            <a:pPr fontAlgn="base"/>
            <a:r>
              <a:rPr lang="fr-FR" b="1" i="1" dirty="0"/>
              <a:t>Saints de chez nous, priez pour nous. </a:t>
            </a:r>
            <a:endParaRPr lang="fr-FR" dirty="0"/>
          </a:p>
          <a:p>
            <a:pPr fontAlgn="base"/>
            <a:r>
              <a:rPr lang="fr-FR" sz="1000" dirty="0"/>
              <a:t> </a:t>
            </a:r>
          </a:p>
          <a:p>
            <a:pPr fontAlgn="base"/>
            <a:r>
              <a:rPr lang="fr-FR" dirty="0"/>
              <a:t>❷ Paul, Pierre et Jean, les évangélistes, </a:t>
            </a:r>
          </a:p>
          <a:p>
            <a:pPr fontAlgn="base"/>
            <a:r>
              <a:rPr lang="fr-FR" dirty="0"/>
              <a:t>Tous les apôtres de Jésus ; </a:t>
            </a:r>
          </a:p>
          <a:p>
            <a:pPr fontAlgn="base"/>
            <a:r>
              <a:rPr lang="fr-FR" dirty="0"/>
              <a:t>Marie-Madeleine, Étienne et Laurent, </a:t>
            </a:r>
          </a:p>
          <a:p>
            <a:pPr fontAlgn="base"/>
            <a:r>
              <a:rPr lang="fr-FR" dirty="0"/>
              <a:t>Témoins et martyres. </a:t>
            </a:r>
            <a:r>
              <a:rPr lang="fr-FR" b="1" dirty="0"/>
              <a:t>R</a:t>
            </a:r>
            <a:r>
              <a:rPr lang="fr-FR" dirty="0"/>
              <a:t> </a:t>
            </a:r>
          </a:p>
          <a:p>
            <a:pPr fontAlgn="base"/>
            <a:r>
              <a:rPr lang="fr-FR" dirty="0"/>
              <a:t> </a:t>
            </a:r>
          </a:p>
          <a:p>
            <a:pPr fontAlgn="base"/>
            <a:r>
              <a:rPr lang="fr-FR" dirty="0"/>
              <a:t>❸ Grégoire, Augustin, Basile, Athanase, </a:t>
            </a:r>
          </a:p>
          <a:p>
            <a:pPr fontAlgn="base"/>
            <a:r>
              <a:rPr lang="fr-FR" dirty="0"/>
              <a:t>Pères d’Orient et d’Occident ; </a:t>
            </a:r>
          </a:p>
          <a:p>
            <a:pPr fontAlgn="base"/>
            <a:r>
              <a:rPr lang="fr-FR" dirty="0"/>
              <a:t>Martin et Benoît, François, Dominique, </a:t>
            </a:r>
          </a:p>
          <a:p>
            <a:pPr fontAlgn="base"/>
            <a:r>
              <a:rPr lang="fr-FR" dirty="0"/>
              <a:t>Gens de la prière. </a:t>
            </a:r>
            <a:r>
              <a:rPr lang="fr-FR" b="1" dirty="0"/>
              <a:t>R</a:t>
            </a:r>
          </a:p>
          <a:p>
            <a:pPr fontAlgn="base"/>
            <a:endParaRPr lang="fr-FR" b="1" dirty="0"/>
          </a:p>
          <a:p>
            <a:pPr fontAlgn="base"/>
            <a:r>
              <a:rPr lang="fr-FR" dirty="0"/>
              <a:t> ❹ Bernard et Bruno, Thérèse et Xavier, </a:t>
            </a:r>
          </a:p>
          <a:p>
            <a:pPr fontAlgn="base"/>
            <a:r>
              <a:rPr lang="fr-FR" dirty="0"/>
              <a:t>Fondateurs d’ordres et de missions ; </a:t>
            </a:r>
          </a:p>
          <a:p>
            <a:pPr fontAlgn="base"/>
            <a:r>
              <a:rPr lang="fr-FR" dirty="0"/>
              <a:t>Antoine et Damien, Thomas, Catherine, </a:t>
            </a:r>
          </a:p>
          <a:p>
            <a:pPr fontAlgn="base"/>
            <a:r>
              <a:rPr lang="fr-FR" dirty="0" err="1"/>
              <a:t>Scruteurs</a:t>
            </a:r>
            <a:r>
              <a:rPr lang="fr-FR" dirty="0"/>
              <a:t> de mystères. </a:t>
            </a:r>
            <a:r>
              <a:rPr lang="fr-FR" b="1" dirty="0"/>
              <a:t>R</a:t>
            </a:r>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071546"/>
            <a:ext cx="7286676" cy="1578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dirty="0"/>
              <a:t>❺ Morand et Pierre, Jean et Jean-Paul II, </a:t>
            </a:r>
          </a:p>
          <a:p>
            <a:pPr fontAlgn="base"/>
            <a:r>
              <a:rPr lang="fr-FR" dirty="0"/>
              <a:t>Marc et Hubert et Bertrand, </a:t>
            </a:r>
          </a:p>
          <a:p>
            <a:pPr fontAlgn="base"/>
            <a:r>
              <a:rPr lang="fr-FR" dirty="0"/>
              <a:t>Claude et Philippe, Hugues et Jérôme, </a:t>
            </a:r>
          </a:p>
          <a:p>
            <a:pPr fontAlgn="base"/>
            <a:r>
              <a:rPr lang="fr-FR" dirty="0" err="1"/>
              <a:t>Padre</a:t>
            </a:r>
            <a:r>
              <a:rPr lang="fr-FR" dirty="0"/>
              <a:t> </a:t>
            </a:r>
            <a:r>
              <a:rPr lang="fr-FR" dirty="0" err="1"/>
              <a:t>Pio</a:t>
            </a:r>
            <a:r>
              <a:rPr lang="fr-FR" dirty="0"/>
              <a:t>. </a:t>
            </a:r>
            <a:r>
              <a:rPr lang="fr-FR" b="1" dirty="0"/>
              <a:t>R</a:t>
            </a:r>
            <a:r>
              <a:rPr lang="fr-FR" dirty="0"/>
              <a:t> </a:t>
            </a:r>
          </a:p>
          <a:p>
            <a:pPr fontAlgn="base"/>
            <a:r>
              <a:rPr lang="fr-FR" sz="1000" dirty="0"/>
              <a:t> </a:t>
            </a:r>
          </a:p>
          <a:p>
            <a:pPr fontAlgn="base"/>
            <a:r>
              <a:rPr lang="fr-FR" dirty="0"/>
              <a:t>❻ Thérèse et Odile, Claire, Dominique, </a:t>
            </a:r>
          </a:p>
          <a:p>
            <a:pPr fontAlgn="base"/>
            <a:r>
              <a:rPr lang="fr-FR" dirty="0"/>
              <a:t>Gisèle, Christine et Marie, </a:t>
            </a:r>
          </a:p>
          <a:p>
            <a:pPr fontAlgn="base"/>
            <a:r>
              <a:rPr lang="fr-FR" dirty="0"/>
              <a:t>Cécile et Anne, Agathe et Agnès, </a:t>
            </a:r>
          </a:p>
          <a:p>
            <a:pPr fontAlgn="base"/>
            <a:r>
              <a:rPr lang="fr-FR" dirty="0"/>
              <a:t>Fleurs de la tendresse. </a:t>
            </a:r>
            <a:r>
              <a:rPr lang="fr-FR" b="1" dirty="0"/>
              <a:t>R</a:t>
            </a:r>
            <a:r>
              <a:rPr lang="fr-FR" dirty="0"/>
              <a:t> </a:t>
            </a:r>
          </a:p>
          <a:p>
            <a:pPr fontAlgn="base"/>
            <a:endParaRPr lang="fr-FR" sz="1000" dirty="0"/>
          </a:p>
          <a:p>
            <a:pPr fontAlgn="base"/>
            <a:r>
              <a:rPr lang="fr-FR" dirty="0"/>
              <a:t>❼ Saints de nos familles, </a:t>
            </a:r>
          </a:p>
          <a:p>
            <a:pPr fontAlgn="base"/>
            <a:r>
              <a:rPr lang="fr-FR" dirty="0"/>
              <a:t>Saints de tous les peuples,</a:t>
            </a:r>
          </a:p>
          <a:p>
            <a:pPr fontAlgn="base"/>
            <a:r>
              <a:rPr lang="fr-FR" dirty="0"/>
              <a:t>Germes d’un monde plus humain ; </a:t>
            </a:r>
          </a:p>
          <a:p>
            <a:pPr fontAlgn="base"/>
            <a:r>
              <a:rPr lang="fr-FR" dirty="0"/>
              <a:t>Étoiles d’Église, flammes sur nos routes, </a:t>
            </a:r>
          </a:p>
          <a:p>
            <a:pPr fontAlgn="base"/>
            <a:r>
              <a:rPr lang="fr-FR" dirty="0"/>
              <a:t>Peuple de lumière. </a:t>
            </a:r>
            <a:endParaRPr lang="fr-FR" b="1" dirty="0"/>
          </a:p>
          <a:p>
            <a:pPr fontAlgn="base"/>
            <a:endParaRPr lang="fr-FR" sz="1000" b="1" i="1" dirty="0"/>
          </a:p>
          <a:p>
            <a:pPr fontAlgn="base"/>
            <a:r>
              <a:rPr lang="fr-FR" b="1" i="1" dirty="0"/>
              <a:t> Frères et sœurs de tous rivages, </a:t>
            </a:r>
            <a:endParaRPr lang="fr-FR" dirty="0"/>
          </a:p>
          <a:p>
            <a:pPr fontAlgn="base"/>
            <a:r>
              <a:rPr lang="fr-FR" b="1" i="1" dirty="0"/>
              <a:t>Frères et sœurs de tous les temps, </a:t>
            </a:r>
            <a:endParaRPr lang="fr-FR" dirty="0"/>
          </a:p>
          <a:p>
            <a:pPr fontAlgn="base"/>
            <a:r>
              <a:rPr lang="fr-FR" b="1" i="1" dirty="0"/>
              <a:t>Peuple de croyants aux mille visages, </a:t>
            </a:r>
            <a:endParaRPr lang="fr-FR" dirty="0"/>
          </a:p>
          <a:p>
            <a:pPr fontAlgn="base"/>
            <a:r>
              <a:rPr lang="fr-FR" b="1" i="1" dirty="0"/>
              <a:t>Saints de chez nous, priez pour nous. </a:t>
            </a:r>
            <a:endParaRPr lang="fr-FR" dirty="0"/>
          </a:p>
          <a:p>
            <a:pPr fontAlgn="base"/>
            <a:endParaRPr lang="fr-FR" dirty="0"/>
          </a:p>
          <a:p>
            <a:pPr fontAlgn="base"/>
            <a:endParaRPr lang="fr-FR" b="1" dirty="0"/>
          </a:p>
          <a:p>
            <a:pPr fontAlgn="base"/>
            <a:endParaRPr lang="fr-FR" i="1"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7170" name="Picture 2" descr="C:\Users\jerome.mutin\J. MUTIN (dossiers)\Personnel\CATHO SPHERE\Diaconat\Ordination 1 octobre 2016\PHOTOS\CD Photos ordination\DSC_6905.JPG"/>
          <p:cNvPicPr>
            <a:picLocks noChangeAspect="1" noChangeArrowheads="1"/>
          </p:cNvPicPr>
          <p:nvPr/>
        </p:nvPicPr>
        <p:blipFill>
          <a:blip r:embed="rId4" cstate="screen"/>
          <a:srcRect/>
          <a:stretch>
            <a:fillRect/>
          </a:stretch>
        </p:blipFill>
        <p:spPr bwMode="auto">
          <a:xfrm>
            <a:off x="1763687" y="1412776"/>
            <a:ext cx="6892495" cy="4824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L’Eglise rassemblée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477328"/>
          </a:xfrm>
          <a:prstGeom prst="rect">
            <a:avLst/>
          </a:prstGeom>
          <a:noFill/>
        </p:spPr>
        <p:txBody>
          <a:bodyPr wrap="square" rtlCol="0">
            <a:spAutoFit/>
          </a:bodyPr>
          <a:lstStyle/>
          <a:p>
            <a:pPr algn="ctr"/>
            <a:endParaRPr lang="fr-FR" sz="2400" dirty="0"/>
          </a:p>
          <a:p>
            <a:endParaRPr lang="fr-FR" sz="2400" dirty="0"/>
          </a:p>
          <a:p>
            <a:endParaRPr lang="fr-FR" sz="2400" dirty="0"/>
          </a:p>
          <a:p>
            <a:endParaRPr lang="fr-FR" dirty="0"/>
          </a:p>
        </p:txBody>
      </p:sp>
      <p:pic>
        <p:nvPicPr>
          <p:cNvPr id="2050" name="Picture 2" descr="C:\Users\jerome.mutin\J. MUTIN (dossiers)\Personnel\CATHO SPHERE\Diaconat\Ordination 1 octobre 2016\PHOTOS\CD Photos ordination\ORDINATIONS -49.JPG"/>
          <p:cNvPicPr>
            <a:picLocks noChangeAspect="1" noChangeArrowheads="1"/>
          </p:cNvPicPr>
          <p:nvPr/>
        </p:nvPicPr>
        <p:blipFill>
          <a:blip r:embed="rId4" cstate="screen"/>
          <a:srcRect/>
          <a:stretch>
            <a:fillRect/>
          </a:stretch>
        </p:blipFill>
        <p:spPr bwMode="auto">
          <a:xfrm>
            <a:off x="1835696" y="1556792"/>
            <a:ext cx="6768752" cy="4512291"/>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fontScale="90000"/>
          </a:bodyPr>
          <a:lstStyle/>
          <a:p>
            <a:r>
              <a:rPr lang="fr-FR" dirty="0"/>
              <a:t>Litanie des saints et prostration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716747"/>
            <a:ext cx="7286676" cy="135421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i="1" dirty="0"/>
          </a:p>
          <a:p>
            <a:pPr fontAlgn="base"/>
            <a:r>
              <a:rPr lang="fr-FR" sz="2400" i="1" dirty="0"/>
              <a:t>L’Archevêque</a:t>
            </a:r>
            <a:r>
              <a:rPr lang="fr-FR" i="1" dirty="0"/>
              <a:t> : </a:t>
            </a:r>
            <a:endParaRPr lang="fr-FR" dirty="0"/>
          </a:p>
          <a:p>
            <a:pPr fontAlgn="base"/>
            <a:r>
              <a:rPr lang="fr-FR" sz="2400" dirty="0"/>
              <a:t>Seigneur, notre Dieu, écoute notre prière : c’est toi-même qui agis dans les sacrements dont nous avons reçu la charge. Sanctifie donc par l’ordination ceux que nous te présentons pour le ministère du diaconat. </a:t>
            </a:r>
          </a:p>
          <a:p>
            <a:pPr fontAlgn="base"/>
            <a:r>
              <a:rPr lang="fr-FR" sz="2400" dirty="0"/>
              <a:t>Par Jésus, le Christ, notre Seigneur. </a:t>
            </a:r>
            <a:r>
              <a:rPr lang="fr-FR" sz="2400" b="1" i="1" dirty="0"/>
              <a:t>— Amen</a:t>
            </a:r>
            <a:r>
              <a:rPr lang="fr-FR" sz="2400" dirty="0"/>
              <a:t>. </a:t>
            </a:r>
          </a:p>
          <a:p>
            <a:pPr fontAlgn="base"/>
            <a:endParaRPr lang="fr-FR" sz="2400" dirty="0"/>
          </a:p>
          <a:p>
            <a:pPr fontAlgn="base"/>
            <a:r>
              <a:rPr lang="fr-FR" sz="1000" dirty="0"/>
              <a:t> </a:t>
            </a:r>
          </a:p>
          <a:p>
            <a:r>
              <a:rPr lang="fr-FR" sz="2400" i="1" dirty="0"/>
              <a:t>Les ordinands se relèvent en se mettant à genoux sur le tapis. </a:t>
            </a:r>
            <a:endParaRPr lang="fr-FR" sz="2400" dirty="0"/>
          </a:p>
          <a:p>
            <a:r>
              <a:rPr lang="fr-FR" sz="2400" i="1" dirty="0"/>
              <a:t>Les épouses se placent à la gauche du chœur.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Imposition des mains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008863"/>
            <a:ext cx="7286676" cy="1495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i="1" dirty="0"/>
          </a:p>
          <a:p>
            <a:pPr fontAlgn="base"/>
            <a:endParaRPr lang="fr-FR" sz="2400" i="1" dirty="0"/>
          </a:p>
          <a:p>
            <a:pPr fontAlgn="base"/>
            <a:r>
              <a:rPr lang="fr-FR" sz="2400" i="1" dirty="0"/>
              <a:t>Dans la Bible, le geste de l’imposition des mains est,     par excellence, le signe de l’envoi en mission. </a:t>
            </a:r>
          </a:p>
          <a:p>
            <a:pPr fontAlgn="base"/>
            <a:r>
              <a:rPr lang="fr-FR" sz="2400" i="1" dirty="0"/>
              <a:t>Le Christ le fera souvent tout au long de l’Évangile.</a:t>
            </a:r>
          </a:p>
          <a:p>
            <a:pPr fontAlgn="base"/>
            <a:r>
              <a:rPr lang="fr-FR" sz="2400" i="1" dirty="0"/>
              <a:t> C’est par l’imposition des mains que chaque ordinand reçoit le don de l’Esprit Saint pour exercer la charge de ministre ordonné.</a:t>
            </a:r>
          </a:p>
          <a:p>
            <a:pPr fontAlgn="base"/>
            <a:r>
              <a:rPr lang="fr-FR" sz="2400" i="1" dirty="0"/>
              <a:t> C’est le geste essentiel de l’ordination auquel l’assemblée s’associe dans le silence.</a:t>
            </a:r>
            <a:endParaRPr lang="fr-FR" sz="2400" dirty="0"/>
          </a:p>
          <a:p>
            <a:pPr fontAlgn="base"/>
            <a:r>
              <a:rPr lang="fr-FR" sz="2400" dirty="0"/>
              <a:t> </a:t>
            </a:r>
          </a:p>
          <a:p>
            <a:r>
              <a:rPr lang="fr-FR" sz="2400" i="1" dirty="0"/>
              <a:t>L’Archevêque impose les mains sur la tête de chacun des ordinands, sans rien dire. </a:t>
            </a:r>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Imposition des mains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8195" name="Picture 3" descr="C:\Users\jerome.mutin\J. MUTIN (dossiers)\Personnel\CATHO SPHERE\Diaconat\Ordination 1 octobre 2016\PHOTOS\Raoul\IMG_5937.JPG"/>
          <p:cNvPicPr>
            <a:picLocks noChangeAspect="1" noChangeArrowheads="1"/>
          </p:cNvPicPr>
          <p:nvPr/>
        </p:nvPicPr>
        <p:blipFill>
          <a:blip r:embed="rId4" cstate="screen"/>
          <a:srcRect/>
          <a:stretch>
            <a:fillRect/>
          </a:stretch>
        </p:blipFill>
        <p:spPr bwMode="auto">
          <a:xfrm>
            <a:off x="2339752" y="1340768"/>
            <a:ext cx="5472608" cy="4989731"/>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Imposition des mains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 name="Image 5" descr="l1260546_29458894364_o mini"/>
          <p:cNvPicPr/>
          <p:nvPr/>
        </p:nvPicPr>
        <p:blipFill>
          <a:blip r:embed="rId4" r:link="rId5" cstate="screen"/>
          <a:srcRect/>
          <a:stretch>
            <a:fillRect/>
          </a:stretch>
        </p:blipFill>
        <p:spPr bwMode="auto">
          <a:xfrm>
            <a:off x="2051720" y="1484784"/>
            <a:ext cx="6134100" cy="46101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7" name="Titre 4"/>
          <p:cNvSpPr txBox="1">
            <a:spLocks/>
          </p:cNvSpPr>
          <p:nvPr/>
        </p:nvSpPr>
        <p:spPr>
          <a:xfrm>
            <a:off x="1763688" y="404664"/>
            <a:ext cx="6843706" cy="785818"/>
          </a:xfrm>
          <a:prstGeom prst="rect">
            <a:avLst/>
          </a:prstGeom>
          <a:solidFill>
            <a:srgbClr val="FFC000"/>
          </a:solidFill>
          <a:ln>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a:ln>
                  <a:noFill/>
                </a:ln>
                <a:solidFill>
                  <a:schemeClr val="tx1"/>
                </a:solidFill>
                <a:effectLst/>
                <a:uLnTx/>
                <a:uFillTx/>
                <a:latin typeface="+mj-lt"/>
                <a:ea typeface="+mj-ea"/>
                <a:cs typeface="+mj-cs"/>
              </a:rPr>
              <a:t>Prière d’ordination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9218" name="Picture 2" descr="C:\Users\jerome.mutin\J. MUTIN (dossiers)\Personnel\CATHO SPHERE\Diaconat\Ordination 1 octobre 2016\PHOTOS\CD Photos ordination\ORDINATIONS -148.JPG"/>
          <p:cNvPicPr>
            <a:picLocks noChangeAspect="1" noChangeArrowheads="1"/>
          </p:cNvPicPr>
          <p:nvPr/>
        </p:nvPicPr>
        <p:blipFill>
          <a:blip r:embed="rId4" cstate="screen"/>
          <a:srcRect/>
          <a:stretch>
            <a:fillRect/>
          </a:stretch>
        </p:blipFill>
        <p:spPr bwMode="auto">
          <a:xfrm>
            <a:off x="1763688" y="1484784"/>
            <a:ext cx="6840760" cy="4752528"/>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7" name="Titre 4"/>
          <p:cNvSpPr txBox="1">
            <a:spLocks/>
          </p:cNvSpPr>
          <p:nvPr/>
        </p:nvSpPr>
        <p:spPr>
          <a:xfrm>
            <a:off x="1763688" y="404664"/>
            <a:ext cx="6843706" cy="785818"/>
          </a:xfrm>
          <a:prstGeom prst="rect">
            <a:avLst/>
          </a:prstGeom>
          <a:solidFill>
            <a:srgbClr val="FFC000"/>
          </a:solidFill>
          <a:ln>
            <a:solidFill>
              <a:srgbClr val="FFC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a:ln>
                  <a:noFill/>
                </a:ln>
                <a:solidFill>
                  <a:schemeClr val="tx1"/>
                </a:solidFill>
                <a:effectLst/>
                <a:uLnTx/>
                <a:uFillTx/>
                <a:latin typeface="+mj-lt"/>
                <a:ea typeface="+mj-ea"/>
                <a:cs typeface="+mj-cs"/>
              </a:rPr>
              <a:t>Prière d’ordination</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42" name="Picture 2" descr="C:\Users\jerome.mutin\J. MUTIN (dossiers)\Personnel\CATHO SPHERE\Diaconat\Ordination 1 octobre 2016\PHOTOS\CD Photos ordination\ORDINATIONS -155.JPG"/>
          <p:cNvPicPr>
            <a:picLocks noChangeAspect="1" noChangeArrowheads="1"/>
          </p:cNvPicPr>
          <p:nvPr/>
        </p:nvPicPr>
        <p:blipFill>
          <a:blip r:embed="rId4" cstate="screen"/>
          <a:srcRect/>
          <a:stretch>
            <a:fillRect/>
          </a:stretch>
        </p:blipFill>
        <p:spPr bwMode="auto">
          <a:xfrm>
            <a:off x="1763688" y="1484784"/>
            <a:ext cx="6840760" cy="455359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928670"/>
            <a:ext cx="7286676" cy="1621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r>
              <a:rPr lang="fr-FR" sz="2400" i="1" dirty="0"/>
              <a:t>Les ordinands sont à genoux devant l’Archevêque.</a:t>
            </a:r>
          </a:p>
          <a:p>
            <a:pPr fontAlgn="base"/>
            <a:endParaRPr lang="fr-FR" sz="500" i="1" dirty="0"/>
          </a:p>
          <a:p>
            <a:pPr fontAlgn="base"/>
            <a:r>
              <a:rPr lang="fr-FR" sz="2400" i="1" dirty="0"/>
              <a:t>L’Archevêque :</a:t>
            </a:r>
          </a:p>
          <a:p>
            <a:pPr fontAlgn="base"/>
            <a:r>
              <a:rPr lang="fr-FR" sz="2400" dirty="0"/>
              <a:t>Sois avec nous, Dieu tout-puissant, nous t’en prions. Sois avec nous, toi qui donnes toutes grâces, qui distribues les charges et répartis les divers ordres, toi le Dieu éternel qui fais toutes choses nouvelles, qui veilles sur le monde avec amour et disposes à tout moment ce qui convient, par Jésus Christ, ton Fils, notre Seigneur, ta Parole vivante, ta force et ta sagesse. </a:t>
            </a:r>
          </a:p>
          <a:p>
            <a:pPr fontAlgn="base"/>
            <a:endParaRPr lang="fr-FR" sz="200" dirty="0"/>
          </a:p>
          <a:p>
            <a:pPr fontAlgn="base"/>
            <a:r>
              <a:rPr lang="fr-FR" sz="2400" dirty="0"/>
              <a:t>Tu construis ton Église, qui est le Corps du Christ, par les dons infiniment variés de ta grâce : tu veux que chacun de ses membres ait une fonction particulière, et que tous contribuent, par l’Esprit Saint, à l’unité de cet ensemble admirable.  </a:t>
            </a:r>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142984"/>
            <a:ext cx="7286676" cy="16065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Pour la faire grandir en un temple nouveau, tu as établi des ministres de trois ordres différents : les évêques, les prêtres et les diacres, chargés, les uns et les autres, de te servir, comme autrefois déjà, dans la première Alliance, tu avais mis à part les fils de la tribu de Lévi pour le service de ta demeure. </a:t>
            </a:r>
          </a:p>
          <a:p>
            <a:pPr fontAlgn="base"/>
            <a:endParaRPr lang="fr-FR" sz="1000" dirty="0"/>
          </a:p>
          <a:p>
            <a:pPr fontAlgn="base"/>
            <a:r>
              <a:rPr lang="fr-FR" sz="2400" dirty="0"/>
              <a:t>C’est ainsi qu’aux premiers temps de ton Église, les Apôtres de ton Fils, soucieux de se livrer en toute liberté à la prière et à l’annonce de la Parole, ont choisi, sous l’action de l’Esprit Saint, sept hommes estimés de tous, qui les aideraient dans leur service quotidien : en leur imposant les mains et en priant sur eux, ils les chargèrent d’une part de ce service, le ministère des tables. </a:t>
            </a:r>
          </a:p>
          <a:p>
            <a:pPr fontAlgn="base"/>
            <a:r>
              <a:rPr lang="fr-FR" sz="2400" dirty="0"/>
              <a:t> </a:t>
            </a:r>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357298"/>
            <a:ext cx="7286676" cy="1680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Regarde maintenant, Dieu très bon, Philippe, Hubert, Marc, Hugues, Bertrand, Jérôme, Jean-Pierre et Claude à qui nous imposons les mains aujourd’hui : nous te supplions de les consacrer toi-même, pour qu’ils servent à l’autel et accomplissent la fonction diaconale. Envoie sur eux, Seigneur, l’Esprit Saint : par lui, qu’ils soient fortifiés des sept dons de ta grâce, pour remplir fidèlement leur ministère. </a:t>
            </a:r>
          </a:p>
          <a:p>
            <a:pPr fontAlgn="base"/>
            <a:endParaRPr lang="fr-FR" sz="1000" dirty="0"/>
          </a:p>
          <a:p>
            <a:pPr fontAlgn="base"/>
            <a:r>
              <a:rPr lang="fr-FR" sz="2400" dirty="0"/>
              <a:t>Fais croître en eux les vertus évangéliques : qu’ils soient animés d’une charité sincère, qu’ils prennent soin des malades et des pauvres, qu’ils fassent preuve d’une autorité pleine de mesure et d’une grande pureté de cœur, qu’ils s’efforcent d’être dociles à l’Esprit. </a:t>
            </a:r>
          </a:p>
          <a:p>
            <a:pPr fontAlgn="base"/>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d’ordination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738630"/>
            <a:ext cx="7286676" cy="1548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Par leur fidélité à tes commandements et l’exemple de leur conduite, qu’ils soient un modèle pour le peuple saint ; en donnant le témoignage d’une conscience pure, qu’ils demeurent fermes et inébranlables dans le Christ.</a:t>
            </a:r>
          </a:p>
          <a:p>
            <a:pPr fontAlgn="base"/>
            <a:endParaRPr lang="fr-FR" sz="1000" dirty="0"/>
          </a:p>
          <a:p>
            <a:pPr fontAlgn="base"/>
            <a:r>
              <a:rPr lang="fr-FR" sz="2400" dirty="0"/>
              <a:t>En imitant ainsi ton Fils Jésus, venu pour servir et non pour être servi, qu’ils obtiennent de partager sa gloire dans le ciel, lui qui règne avec toi et le Saint-Esprit, maintenant et pour les siècles des siècles. </a:t>
            </a:r>
            <a:endParaRPr lang="fr-FR" sz="2400" b="1" i="1" dirty="0"/>
          </a:p>
          <a:p>
            <a:pPr fontAlgn="base"/>
            <a:endParaRPr lang="fr-FR" sz="2400" b="1" i="1" dirty="0"/>
          </a:p>
          <a:p>
            <a:pPr fontAlgn="base"/>
            <a:r>
              <a:rPr lang="fr-FR" sz="2400" b="1" i="1" dirty="0"/>
              <a:t> Amen.</a:t>
            </a:r>
            <a:endParaRPr lang="fr-FR" sz="2400" dirty="0"/>
          </a:p>
          <a:p>
            <a:pPr fontAlgn="base"/>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L’Eglise rassemblée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846659"/>
          </a:xfrm>
          <a:prstGeom prst="rect">
            <a:avLst/>
          </a:prstGeom>
          <a:noFill/>
        </p:spPr>
        <p:txBody>
          <a:bodyPr wrap="square" rtlCol="0">
            <a:spAutoFit/>
          </a:bodyPr>
          <a:lstStyle/>
          <a:p>
            <a:pPr algn="ctr"/>
            <a:endParaRPr lang="fr-FR" sz="2400" i="1" dirty="0"/>
          </a:p>
          <a:p>
            <a:endParaRPr lang="fr-FR" sz="2400" dirty="0"/>
          </a:p>
          <a:p>
            <a:endParaRPr lang="fr-FR" sz="2400" dirty="0"/>
          </a:p>
          <a:p>
            <a:endParaRPr lang="fr-FR" sz="2400" dirty="0"/>
          </a:p>
          <a:p>
            <a:endParaRPr lang="fr-FR" dirty="0"/>
          </a:p>
        </p:txBody>
      </p:sp>
      <p:pic>
        <p:nvPicPr>
          <p:cNvPr id="1026" name="Picture 2" descr="C:\Users\jerome.mutin\J. MUTIN (dossiers)\Personnel\CATHO SPHERE\Diaconat\Ordination 1 octobre 2016\PHOTOS\CD Photos ordination\ORDINATIONS -48.JPG"/>
          <p:cNvPicPr>
            <a:picLocks noChangeAspect="1" noChangeArrowheads="1"/>
          </p:cNvPicPr>
          <p:nvPr/>
        </p:nvPicPr>
        <p:blipFill>
          <a:blip r:embed="rId4" cstate="screen"/>
          <a:srcRect/>
          <a:stretch>
            <a:fillRect/>
          </a:stretch>
        </p:blipFill>
        <p:spPr bwMode="auto">
          <a:xfrm>
            <a:off x="1763688" y="1484784"/>
            <a:ext cx="6912768" cy="4601206"/>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Vêture de l’étole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184633"/>
            <a:ext cx="7286676" cy="1658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Dans la liturgie, le diacre proclame l’Évangile, dirige la prière des fidèles, assiste l’évêque et le prêtre à l’autel, donne la communion, peut célébrer les baptêmes, les mariages et accomplir d’autres services liturgiques. </a:t>
            </a:r>
            <a:endParaRPr lang="fr-FR" sz="2400" dirty="0"/>
          </a:p>
          <a:p>
            <a:pPr fontAlgn="base"/>
            <a:r>
              <a:rPr lang="fr-FR" sz="2400" i="1" dirty="0"/>
              <a:t>Dans la vie apostolique, il est plus spécialement consacré au service de la charité. </a:t>
            </a:r>
            <a:endParaRPr lang="fr-FR" sz="2400" dirty="0"/>
          </a:p>
          <a:p>
            <a:pPr fontAlgn="base"/>
            <a:r>
              <a:rPr lang="fr-FR" sz="1000" i="1" dirty="0"/>
              <a:t> </a:t>
            </a:r>
            <a:endParaRPr lang="fr-FR" sz="1000" dirty="0"/>
          </a:p>
          <a:p>
            <a:r>
              <a:rPr lang="fr-FR" sz="2400" i="1" dirty="0"/>
              <a:t>Une personne choisie par chaque ordinand apporte l’étole diaconale aux prêtres parrainant respectivement chaque ordinand. Ces derniers revêtent les nouveaux diacres de l’étole, signe liturgique de leur ministère diaconal. </a:t>
            </a:r>
          </a:p>
          <a:p>
            <a:endParaRPr lang="fr-FR" sz="800" dirty="0"/>
          </a:p>
          <a:p>
            <a:r>
              <a:rPr lang="fr-FR" sz="2400" i="1" dirty="0"/>
              <a:t>Puis les épouses rejoignent leurs places dans l’assemblée. </a:t>
            </a:r>
            <a:endParaRPr lang="fr-FR" sz="2400" dirty="0"/>
          </a:p>
          <a:p>
            <a:pPr fontAlgn="base"/>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Vêture de l’étole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1266" name="Picture 2" descr="C:\Users\jerome.mutin\J. MUTIN (dossiers)\Personnel\CATHO SPHERE\Diaconat\Ordination 1 octobre 2016\PHOTOS\CD Photos ordination\ORDINATIONS -158.JPG"/>
          <p:cNvPicPr>
            <a:picLocks noChangeAspect="1" noChangeArrowheads="1"/>
          </p:cNvPicPr>
          <p:nvPr/>
        </p:nvPicPr>
        <p:blipFill>
          <a:blip r:embed="rId4" cstate="screen"/>
          <a:srcRect/>
          <a:stretch>
            <a:fillRect/>
          </a:stretch>
        </p:blipFill>
        <p:spPr bwMode="auto">
          <a:xfrm>
            <a:off x="1763688" y="1484784"/>
            <a:ext cx="6840760" cy="4553865"/>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Vêture de l’étole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2290" name="Picture 2" descr="C:\Users\jerome.mutin\J. MUTIN (dossiers)\Personnel\CATHO SPHERE\Diaconat\Ordination 1 octobre 2016\PHOTOS\CD Photos ordination\ORDINATIONS -167.JPG"/>
          <p:cNvPicPr>
            <a:picLocks noChangeAspect="1" noChangeArrowheads="1"/>
          </p:cNvPicPr>
          <p:nvPr/>
        </p:nvPicPr>
        <p:blipFill>
          <a:blip r:embed="rId4" cstate="screen"/>
          <a:srcRect/>
          <a:stretch>
            <a:fillRect/>
          </a:stretch>
        </p:blipFill>
        <p:spPr bwMode="auto">
          <a:xfrm>
            <a:off x="1763688" y="1556792"/>
            <a:ext cx="6876256" cy="4577179"/>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Vêture de l’étole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2029888"/>
            <a:ext cx="7286676" cy="142192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Pendant la vêture, l’assemblée chante : </a:t>
            </a:r>
          </a:p>
          <a:p>
            <a:pPr fontAlgn="base"/>
            <a:endParaRPr lang="fr-FR" sz="2400" dirty="0"/>
          </a:p>
          <a:p>
            <a:pPr fontAlgn="base"/>
            <a:endParaRPr lang="fr-FR" sz="2400" dirty="0"/>
          </a:p>
          <a:p>
            <a:pPr fontAlgn="base"/>
            <a:r>
              <a:rPr lang="fr-FR" sz="2400" dirty="0"/>
              <a:t> </a:t>
            </a:r>
            <a:r>
              <a:rPr lang="fr-FR" sz="2400" b="1" i="1" dirty="0" err="1"/>
              <a:t>Ubi</a:t>
            </a:r>
            <a:r>
              <a:rPr lang="fr-FR" sz="2400" b="1" i="1" dirty="0"/>
              <a:t> </a:t>
            </a:r>
            <a:r>
              <a:rPr lang="fr-FR" sz="2400" b="1" i="1" dirty="0" err="1"/>
              <a:t>caritas</a:t>
            </a:r>
            <a:r>
              <a:rPr lang="fr-FR" sz="2400" b="1" i="1" dirty="0"/>
              <a:t> et </a:t>
            </a:r>
            <a:r>
              <a:rPr lang="fr-FR" sz="2400" b="1" i="1" dirty="0" err="1"/>
              <a:t>amor</a:t>
            </a:r>
            <a:r>
              <a:rPr lang="fr-FR" sz="2400" b="1" i="1" dirty="0"/>
              <a:t>								</a:t>
            </a:r>
            <a:r>
              <a:rPr lang="fr-FR" sz="2400" i="1" dirty="0"/>
              <a:t>Là où sont la charité et l’amour,</a:t>
            </a:r>
          </a:p>
          <a:p>
            <a:pPr fontAlgn="base"/>
            <a:r>
              <a:rPr lang="fr-FR" sz="2400" i="1" dirty="0"/>
              <a:t> </a:t>
            </a:r>
            <a:endParaRPr lang="fr-FR" sz="2400" dirty="0"/>
          </a:p>
          <a:p>
            <a:r>
              <a:rPr lang="fr-FR" sz="2400" b="1" i="1" dirty="0" err="1"/>
              <a:t>Ubi</a:t>
            </a:r>
            <a:r>
              <a:rPr lang="fr-FR" sz="2400" b="1" i="1" dirty="0"/>
              <a:t> </a:t>
            </a:r>
            <a:r>
              <a:rPr lang="fr-FR" sz="2400" b="1" i="1" dirty="0" err="1"/>
              <a:t>caritas</a:t>
            </a:r>
            <a:r>
              <a:rPr lang="fr-FR" sz="2400" b="1" i="1" dirty="0"/>
              <a:t>, deus </a:t>
            </a:r>
            <a:r>
              <a:rPr lang="fr-FR" sz="2400" b="1" i="1" dirty="0" err="1"/>
              <a:t>ibi</a:t>
            </a:r>
            <a:r>
              <a:rPr lang="fr-FR" sz="2400" b="1" i="1" dirty="0"/>
              <a:t> est						    </a:t>
            </a:r>
            <a:r>
              <a:rPr lang="fr-FR" sz="2400" i="1" dirty="0"/>
              <a:t>Là où est la charité, Dieu est présent</a:t>
            </a:r>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Remise de l’Evangéliaire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285860"/>
            <a:ext cx="7286676" cy="16189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Les nouveaux diacres auront à proclamer le Parole de Dieu à leurs frères. C’est pour marquer cette mission que l’Archevêque remet l’Évangéliaire dans les mains de chacun. </a:t>
            </a:r>
            <a:r>
              <a:rPr lang="fr-FR" sz="2400" dirty="0"/>
              <a:t> </a:t>
            </a:r>
            <a:r>
              <a:rPr lang="fr-FR" sz="2400" i="1" dirty="0"/>
              <a:t>Les ordinands, tour à tour, se mettent à genoux devant l’Archevêque assis à la cathèdre. </a:t>
            </a:r>
            <a:endParaRPr lang="fr-FR" sz="2400" dirty="0"/>
          </a:p>
          <a:p>
            <a:pPr fontAlgn="base"/>
            <a:r>
              <a:rPr lang="fr-FR" dirty="0"/>
              <a:t> </a:t>
            </a:r>
          </a:p>
          <a:p>
            <a:pPr fontAlgn="base"/>
            <a:r>
              <a:rPr lang="fr-FR" sz="2400" i="1" dirty="0"/>
              <a:t>L’Archevêque : </a:t>
            </a:r>
            <a:endParaRPr lang="fr-FR" sz="2400" dirty="0"/>
          </a:p>
          <a:p>
            <a:pPr fontAlgn="base"/>
            <a:r>
              <a:rPr lang="fr-FR" sz="2400" dirty="0"/>
              <a:t>Philippe, Hubert, Marc, Hugues, Bertrand, Jérôme, Jean-Pierre et Claude recevez l’Évangile du Christ, que vous avez la mission d’annoncer. Soyez attentifs à croire à la Parole que vous lirez, à enseigner ce que vous avez cru, à vivre ce que vous aurez enseigné. </a:t>
            </a:r>
          </a:p>
          <a:p>
            <a:pPr fontAlgn="base"/>
            <a:r>
              <a:rPr lang="fr-FR" sz="2400" i="1" dirty="0"/>
              <a:t>Chaque nouveau diacre : </a:t>
            </a:r>
            <a:r>
              <a:rPr lang="fr-FR" sz="2400" b="1" dirty="0"/>
              <a:t>Amen. </a:t>
            </a:r>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Remise de l’Evangéliaire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 name="Image 5" descr="cid:AC159056AF22472EA8936120130E596C@ClaireJrme2016"/>
          <p:cNvPicPr/>
          <p:nvPr/>
        </p:nvPicPr>
        <p:blipFill>
          <a:blip r:embed="rId4" r:link="rId5" cstate="screen"/>
          <a:srcRect/>
          <a:stretch>
            <a:fillRect/>
          </a:stretch>
        </p:blipFill>
        <p:spPr bwMode="auto">
          <a:xfrm>
            <a:off x="2123728" y="1412776"/>
            <a:ext cx="6134100" cy="46101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Remise de l’Evangéliaire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7" name="Image 6" descr="ORDINATIONS -173 mini"/>
          <p:cNvPicPr/>
          <p:nvPr/>
        </p:nvPicPr>
        <p:blipFill>
          <a:blip r:embed="rId4" r:link="rId5" cstate="screen"/>
          <a:srcRect/>
          <a:stretch>
            <a:fillRect/>
          </a:stretch>
        </p:blipFill>
        <p:spPr bwMode="auto">
          <a:xfrm>
            <a:off x="2123728" y="1556792"/>
            <a:ext cx="6134100" cy="4095750"/>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Présentation des diacres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601260"/>
            <a:ext cx="7286676" cy="149579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Après que tous les nouveaux diacres ont reçu l’Évangéliaire des mains de l’Archevêque, celui-ci se tourne vers l’assemblée pour lui présenter les nouveaux diacres.</a:t>
            </a:r>
            <a:endParaRPr lang="fr-FR" sz="2400" dirty="0"/>
          </a:p>
          <a:p>
            <a:pPr fontAlgn="base"/>
            <a:r>
              <a:rPr lang="fr-FR" sz="2400" i="1" dirty="0"/>
              <a:t> </a:t>
            </a:r>
            <a:endParaRPr lang="fr-FR" sz="2400" dirty="0"/>
          </a:p>
          <a:p>
            <a:pPr fontAlgn="base"/>
            <a:r>
              <a:rPr lang="fr-FR" sz="2400" i="1" dirty="0"/>
              <a:t>L’Archevêque : </a:t>
            </a:r>
          </a:p>
          <a:p>
            <a:pPr fontAlgn="base"/>
            <a:endParaRPr lang="fr-FR" sz="2400" dirty="0"/>
          </a:p>
          <a:p>
            <a:pPr fontAlgn="base"/>
            <a:r>
              <a:rPr lang="fr-FR" sz="2400" dirty="0"/>
              <a:t>Église d’Alsace, accueille le don que Dieu fait à son peuple et au monde ! La charité du Christ passe par toi ! Sois heureuse de la vivre : voici tes nouveaux diacres. </a:t>
            </a:r>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Présentation des diacres</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 name="Image 5" descr="l1260589_30052684036_o mini"/>
          <p:cNvPicPr/>
          <p:nvPr/>
        </p:nvPicPr>
        <p:blipFill>
          <a:blip r:embed="rId4" r:link="rId5" cstate="screen"/>
          <a:srcRect/>
          <a:stretch>
            <a:fillRect/>
          </a:stretch>
        </p:blipFill>
        <p:spPr bwMode="auto">
          <a:xfrm>
            <a:off x="2123728" y="1412776"/>
            <a:ext cx="6134100" cy="46101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Baiser de paix fraternel</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2060848"/>
            <a:ext cx="7286676" cy="1431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L’Archevêque donne un baiser fraternel à chaque nouveau diacre en disant : </a:t>
            </a:r>
            <a:endParaRPr lang="fr-FR" sz="2400" dirty="0"/>
          </a:p>
          <a:p>
            <a:pPr fontAlgn="base"/>
            <a:r>
              <a:rPr lang="fr-FR" sz="2400" dirty="0"/>
              <a:t>La paix soit avec vous. </a:t>
            </a:r>
          </a:p>
          <a:p>
            <a:pPr fontAlgn="base"/>
            <a:r>
              <a:rPr lang="fr-FR" sz="1000" i="1" dirty="0"/>
              <a:t> </a:t>
            </a:r>
          </a:p>
          <a:p>
            <a:pPr fontAlgn="base"/>
            <a:endParaRPr lang="fr-FR" sz="1000" dirty="0"/>
          </a:p>
          <a:p>
            <a:pPr fontAlgn="base"/>
            <a:r>
              <a:rPr lang="fr-FR" sz="2400" i="1" dirty="0"/>
              <a:t>L’ordonné : </a:t>
            </a:r>
            <a:endParaRPr lang="fr-FR" sz="2400" dirty="0"/>
          </a:p>
          <a:p>
            <a:pPr fontAlgn="base"/>
            <a:r>
              <a:rPr lang="fr-FR" sz="2400" dirty="0"/>
              <a:t>Et avec votre esprit. </a:t>
            </a:r>
          </a:p>
          <a:p>
            <a:pPr fontAlgn="base"/>
            <a:r>
              <a:rPr lang="fr-FR" sz="1000" dirty="0"/>
              <a:t> </a:t>
            </a:r>
          </a:p>
          <a:p>
            <a:pPr fontAlgn="base"/>
            <a:endParaRPr lang="fr-FR" sz="2400" dirty="0"/>
          </a:p>
          <a:p>
            <a:pPr fontAlgn="base"/>
            <a:r>
              <a:rPr lang="fr-FR" sz="2400" i="1" dirty="0"/>
              <a:t> </a:t>
            </a:r>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L’Eglise rassemblée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63688" y="5589240"/>
            <a:ext cx="6858048" cy="2215991"/>
          </a:xfrm>
          <a:prstGeom prst="rect">
            <a:avLst/>
          </a:prstGeom>
          <a:noFill/>
        </p:spPr>
        <p:txBody>
          <a:bodyPr wrap="square" rtlCol="0">
            <a:spAutoFit/>
          </a:bodyPr>
          <a:lstStyle/>
          <a:p>
            <a:pPr algn="ctr"/>
            <a:r>
              <a:rPr lang="fr-FR" sz="2400" dirty="0"/>
              <a:t>Début de célébration, les ordinands sont en aube</a:t>
            </a:r>
          </a:p>
          <a:p>
            <a:pPr algn="ctr"/>
            <a:r>
              <a:rPr lang="fr-FR" sz="2400" dirty="0"/>
              <a:t> dans l’assemblée avec leur famille</a:t>
            </a:r>
          </a:p>
          <a:p>
            <a:endParaRPr lang="fr-FR" sz="2400" dirty="0"/>
          </a:p>
          <a:p>
            <a:endParaRPr lang="fr-FR" sz="2400" dirty="0"/>
          </a:p>
          <a:p>
            <a:endParaRPr lang="fr-FR" sz="2400" dirty="0"/>
          </a:p>
          <a:p>
            <a:endParaRPr lang="fr-FR" dirty="0"/>
          </a:p>
        </p:txBody>
      </p:sp>
      <p:pic>
        <p:nvPicPr>
          <p:cNvPr id="9" name="Picture 1" descr="C:\Users\jerome.mutin\J. MUTIN (dossiers)\Personnel\CATHO SPHERE\Diaconat\Ordination 1 octobre 2016\PHOTOS\CD Photos ordination\ORDINATIONS -21.JPG"/>
          <p:cNvPicPr>
            <a:picLocks noChangeAspect="1" noChangeArrowheads="1"/>
          </p:cNvPicPr>
          <p:nvPr/>
        </p:nvPicPr>
        <p:blipFill>
          <a:blip r:embed="rId4" cstate="screen"/>
          <a:srcRect/>
          <a:stretch>
            <a:fillRect/>
          </a:stretch>
        </p:blipFill>
        <p:spPr bwMode="auto">
          <a:xfrm>
            <a:off x="1835696" y="1340768"/>
            <a:ext cx="6768752" cy="4248472"/>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Baiser de paix fraternel</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6" name="Image 5" descr="ORDINATIONS -202 mini"/>
          <p:cNvPicPr/>
          <p:nvPr/>
        </p:nvPicPr>
        <p:blipFill>
          <a:blip r:embed="rId4" r:link="rId5" cstate="screen"/>
          <a:srcRect/>
          <a:stretch>
            <a:fillRect/>
          </a:stretch>
        </p:blipFill>
        <p:spPr bwMode="auto">
          <a:xfrm>
            <a:off x="1763688" y="1484784"/>
            <a:ext cx="6840760" cy="4464496"/>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Baiser de paix fraternel</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434262"/>
            <a:ext cx="7286676" cy="1578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1000" dirty="0"/>
              <a:t> </a:t>
            </a:r>
          </a:p>
          <a:p>
            <a:pPr fontAlgn="base"/>
            <a:r>
              <a:rPr lang="fr-FR" sz="2400" i="1" dirty="0"/>
              <a:t>Les autres diacres viennent échanger le baiser fraternel avec les nouveaux ordonnés. </a:t>
            </a:r>
          </a:p>
          <a:p>
            <a:pPr fontAlgn="base"/>
            <a:r>
              <a:rPr lang="fr-FR" sz="2400" i="1" dirty="0"/>
              <a:t>Ce geste manifeste qu’ils sont désormais membres du même ordre.</a:t>
            </a:r>
          </a:p>
          <a:p>
            <a:pPr fontAlgn="base"/>
            <a:endParaRPr lang="fr-FR" sz="1000" i="1" dirty="0"/>
          </a:p>
          <a:p>
            <a:pPr fontAlgn="base"/>
            <a:r>
              <a:rPr lang="fr-FR" sz="2400" i="1" dirty="0"/>
              <a:t>Pendant le baiser fraternel, l’assemblée chante : </a:t>
            </a:r>
          </a:p>
          <a:p>
            <a:pPr fontAlgn="base"/>
            <a:endParaRPr lang="fr-FR" sz="1000" i="1" dirty="0"/>
          </a:p>
          <a:p>
            <a:pPr fontAlgn="base"/>
            <a:r>
              <a:rPr lang="fr-FR" sz="2400" b="1" dirty="0" err="1"/>
              <a:t>Laudate</a:t>
            </a:r>
            <a:r>
              <a:rPr lang="fr-FR" sz="2400" b="1" dirty="0"/>
              <a:t> </a:t>
            </a:r>
            <a:r>
              <a:rPr lang="fr-FR" sz="2400" b="1" dirty="0" err="1"/>
              <a:t>Dominum</a:t>
            </a:r>
            <a:r>
              <a:rPr lang="fr-FR" sz="2400" b="1" dirty="0"/>
              <a:t>, </a:t>
            </a:r>
            <a:r>
              <a:rPr lang="fr-FR" sz="2400" b="1" dirty="0" err="1"/>
              <a:t>laudate</a:t>
            </a:r>
            <a:r>
              <a:rPr lang="fr-FR" sz="2400" b="1" dirty="0"/>
              <a:t> </a:t>
            </a:r>
            <a:r>
              <a:rPr lang="fr-FR" sz="2400" b="1" dirty="0" err="1"/>
              <a:t>Dominum</a:t>
            </a:r>
            <a:r>
              <a:rPr lang="fr-FR" sz="2400" b="1" dirty="0"/>
              <a:t>, </a:t>
            </a:r>
            <a:r>
              <a:rPr lang="fr-FR" sz="2400" b="1" dirty="0" err="1"/>
              <a:t>omnes</a:t>
            </a:r>
            <a:r>
              <a:rPr lang="fr-FR" sz="2400" b="1" dirty="0"/>
              <a:t> gentes, alléluia.</a:t>
            </a:r>
          </a:p>
          <a:p>
            <a:pPr fontAlgn="base"/>
            <a:r>
              <a:rPr lang="fr-FR" sz="2400" dirty="0"/>
              <a:t>Louez le Seigneur, louez le Seigneur, tous les peuples, alléluia. </a:t>
            </a:r>
          </a:p>
          <a:p>
            <a:pPr fontAlgn="base"/>
            <a:endParaRPr lang="fr-FR" sz="2400" dirty="0"/>
          </a:p>
          <a:p>
            <a:pPr fontAlgn="base"/>
            <a:r>
              <a:rPr lang="fr-FR" sz="2400" i="1" dirty="0"/>
              <a:t> </a:t>
            </a:r>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Baiser de paix fraternel</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3314" name="Picture 2" descr="C:\Users\jerome.mutin\J. MUTIN (dossiers)\Personnel\CATHO SPHERE\Diaconat\Ordination 1 octobre 2016\PHOTOS\CD Photos ordination\DSC_6934.JPG"/>
          <p:cNvPicPr>
            <a:picLocks noChangeAspect="1" noChangeArrowheads="1"/>
          </p:cNvPicPr>
          <p:nvPr/>
        </p:nvPicPr>
        <p:blipFill>
          <a:blip r:embed="rId4" cstate="screen"/>
          <a:srcRect/>
          <a:stretch>
            <a:fillRect/>
          </a:stretch>
        </p:blipFill>
        <p:spPr bwMode="auto">
          <a:xfrm>
            <a:off x="1763688" y="1556792"/>
            <a:ext cx="6848747" cy="4548795"/>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Profession de Foi</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323274"/>
            <a:ext cx="7286676" cy="1677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2400" i="1" dirty="0"/>
              <a:t>A l’issue du baiser de paix, les nouveaux diacres viennent se placer à la gauche du chœur. L’assemblée se lève. </a:t>
            </a:r>
          </a:p>
          <a:p>
            <a:endParaRPr lang="fr-FR" sz="1000" dirty="0"/>
          </a:p>
          <a:p>
            <a:pPr fontAlgn="base"/>
            <a:r>
              <a:rPr lang="fr-FR" sz="2200" b="1" i="1" dirty="0"/>
              <a:t>Je crois en Dieu, le Père tout-puissant, créateur du ciel et de la terre. Et en Jésus-Christ, son Fils unique, notre Seigneur, </a:t>
            </a:r>
            <a:endParaRPr lang="fr-FR" sz="2200" dirty="0"/>
          </a:p>
          <a:p>
            <a:pPr fontAlgn="base"/>
            <a:r>
              <a:rPr lang="fr-FR" sz="2200" b="1" i="1" dirty="0"/>
              <a:t>qui a été conçu du Saint Esprit, est né de la Vierge Marie, </a:t>
            </a:r>
            <a:endParaRPr lang="fr-FR" sz="2200" dirty="0"/>
          </a:p>
          <a:p>
            <a:pPr fontAlgn="base"/>
            <a:r>
              <a:rPr lang="fr-FR" sz="2200" b="1" i="1" dirty="0"/>
              <a:t>a souffert sous Ponce Pilate, a été crucifié, est mort et a été enseveli, est descendu aux enfers, le troisième jour est ressuscité des morts, est monté aux cieux est assis à la droite de Dieu, le Père tout-puissant, d’où il viendra juger les vivants et les morts. </a:t>
            </a:r>
            <a:endParaRPr lang="fr-FR" sz="2200" dirty="0"/>
          </a:p>
          <a:p>
            <a:pPr fontAlgn="base"/>
            <a:r>
              <a:rPr lang="fr-FR" sz="2200" b="1" i="1" dirty="0"/>
              <a:t>Je crois en l’Esprit Saint, à la sainte Église catholique, à la communion des saints, à la rémission des péchés, à la résurrection de la chair,</a:t>
            </a:r>
            <a:r>
              <a:rPr lang="fr-FR" sz="2200" dirty="0"/>
              <a:t> </a:t>
            </a:r>
            <a:r>
              <a:rPr lang="fr-FR" sz="2200" b="1" i="1" dirty="0"/>
              <a:t>à la vie éternelle. </a:t>
            </a:r>
            <a:endParaRPr lang="fr-FR" sz="2200" dirty="0"/>
          </a:p>
          <a:p>
            <a:pPr fontAlgn="base"/>
            <a:r>
              <a:rPr lang="fr-FR" sz="2200" b="1" i="1" dirty="0"/>
              <a:t>Amen ! </a:t>
            </a:r>
            <a:endParaRPr lang="fr-FR" sz="2200" dirty="0"/>
          </a:p>
          <a:p>
            <a:pPr fontAlgn="base"/>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eucharistique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646441"/>
            <a:ext cx="7286676" cy="1612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b="1" i="1" dirty="0"/>
          </a:p>
          <a:p>
            <a:pPr fontAlgn="base"/>
            <a:r>
              <a:rPr lang="fr-FR" sz="2400" b="1" i="1" dirty="0"/>
              <a:t>Procession des offrandes</a:t>
            </a:r>
          </a:p>
          <a:p>
            <a:pPr fontAlgn="base"/>
            <a:endParaRPr lang="fr-FR" sz="1000" b="1" i="1" dirty="0"/>
          </a:p>
          <a:p>
            <a:pPr fontAlgn="base"/>
            <a:r>
              <a:rPr lang="fr-FR" sz="2400" b="1" i="1" dirty="0"/>
              <a:t>Prière sur les offrandes</a:t>
            </a:r>
          </a:p>
          <a:p>
            <a:pPr fontAlgn="base"/>
            <a:endParaRPr lang="fr-FR" sz="800" b="1" i="1" dirty="0"/>
          </a:p>
          <a:p>
            <a:pPr fontAlgn="base"/>
            <a:r>
              <a:rPr lang="fr-FR" sz="2400" b="1" i="1" dirty="0"/>
              <a:t>Prière eucharistique</a:t>
            </a:r>
          </a:p>
          <a:p>
            <a:pPr fontAlgn="base"/>
            <a:endParaRPr lang="fr-FR" sz="800" b="1" i="1" dirty="0"/>
          </a:p>
          <a:p>
            <a:pPr fontAlgn="base"/>
            <a:r>
              <a:rPr lang="fr-FR" sz="2400" b="1" i="1" dirty="0"/>
              <a:t>Sanctus</a:t>
            </a:r>
          </a:p>
          <a:p>
            <a:pPr fontAlgn="base"/>
            <a:endParaRPr lang="fr-FR" sz="800" b="1" i="1" dirty="0"/>
          </a:p>
          <a:p>
            <a:pPr fontAlgn="base"/>
            <a:r>
              <a:rPr lang="fr-FR" sz="2400" b="1" i="1" dirty="0"/>
              <a:t>Anamnèse</a:t>
            </a:r>
          </a:p>
          <a:p>
            <a:pPr fontAlgn="base"/>
            <a:endParaRPr lang="fr-FR" sz="800" b="1" i="1" dirty="0"/>
          </a:p>
          <a:p>
            <a:pPr fontAlgn="base"/>
            <a:r>
              <a:rPr lang="fr-FR" sz="2400" b="1" i="1" dirty="0"/>
              <a:t>Doxologie</a:t>
            </a:r>
          </a:p>
          <a:p>
            <a:pPr fontAlgn="base"/>
            <a:endParaRPr lang="fr-FR" sz="2400" b="1" i="1" dirty="0"/>
          </a:p>
          <a:p>
            <a:pPr fontAlgn="base"/>
            <a:endParaRPr lang="fr-FR" sz="2200" b="1" i="1" dirty="0"/>
          </a:p>
          <a:p>
            <a:pPr fontAlgn="base"/>
            <a:endParaRPr lang="fr-FR" sz="2200" b="1" i="1" dirty="0"/>
          </a:p>
          <a:p>
            <a:pPr fontAlgn="base"/>
            <a:endParaRPr lang="fr-FR" sz="2200" b="1" i="1" dirty="0"/>
          </a:p>
          <a:p>
            <a:pPr fontAlgn="base"/>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eucharistique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14338" name="Picture 2" descr="C:\Users\jerome.mutin\J. MUTIN (dossiers)\Personnel\CATHO SPHERE\Diaconat\Ordination 1 octobre 2016\PHOTOS\CD Photos ordination\ORDINATIONS -217.JPG"/>
          <p:cNvPicPr>
            <a:picLocks noChangeAspect="1" noChangeArrowheads="1"/>
          </p:cNvPicPr>
          <p:nvPr/>
        </p:nvPicPr>
        <p:blipFill>
          <a:blip r:embed="rId4" cstate="screen"/>
          <a:srcRect/>
          <a:stretch>
            <a:fillRect/>
          </a:stretch>
        </p:blipFill>
        <p:spPr bwMode="auto">
          <a:xfrm>
            <a:off x="1763687" y="1484784"/>
            <a:ext cx="6815821" cy="4536504"/>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Liturgie eucharistique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15362" name="Picture 2" descr="C:\Users\jerome.mutin\J. MUTIN (dossiers)\Personnel\CATHO SPHERE\Diaconat\Ordination 1 octobre 2016\PHOTOS\CD Photos ordination\ORDINATIONS -219.JPG"/>
          <p:cNvPicPr>
            <a:picLocks noChangeAspect="1" noChangeArrowheads="1"/>
          </p:cNvPicPr>
          <p:nvPr/>
        </p:nvPicPr>
        <p:blipFill>
          <a:blip r:embed="rId4" cstate="screen"/>
          <a:srcRect/>
          <a:stretch>
            <a:fillRect/>
          </a:stretch>
        </p:blipFill>
        <p:spPr bwMode="auto">
          <a:xfrm>
            <a:off x="1763688" y="1484784"/>
            <a:ext cx="6840760" cy="4627228"/>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Communion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785794"/>
            <a:ext cx="7286676" cy="193283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b="1" i="1" dirty="0"/>
          </a:p>
          <a:p>
            <a:pPr fontAlgn="base"/>
            <a:r>
              <a:rPr lang="fr-FR" sz="2400" b="1" i="1" dirty="0"/>
              <a:t>Notre Père</a:t>
            </a:r>
          </a:p>
          <a:p>
            <a:pPr fontAlgn="base"/>
            <a:endParaRPr lang="fr-FR" sz="1000" b="1" i="1" dirty="0"/>
          </a:p>
          <a:p>
            <a:pPr fontAlgn="base"/>
            <a:r>
              <a:rPr lang="fr-FR" sz="2400" b="1" i="1" dirty="0"/>
              <a:t>Invitation au geste de paix</a:t>
            </a:r>
          </a:p>
          <a:p>
            <a:pPr fontAlgn="base"/>
            <a:endParaRPr lang="fr-FR" sz="1000" b="1" i="1" dirty="0"/>
          </a:p>
          <a:p>
            <a:pPr fontAlgn="base"/>
            <a:r>
              <a:rPr lang="fr-FR" sz="2400" b="1" i="1" dirty="0"/>
              <a:t>Agneau de Dieu</a:t>
            </a:r>
          </a:p>
          <a:p>
            <a:pPr fontAlgn="base"/>
            <a:endParaRPr lang="fr-FR" sz="1000" b="1" i="1" dirty="0"/>
          </a:p>
          <a:p>
            <a:pPr fontAlgn="base"/>
            <a:r>
              <a:rPr lang="fr-FR" sz="2400" b="1" i="1" dirty="0"/>
              <a:t>Communion</a:t>
            </a:r>
          </a:p>
          <a:p>
            <a:pPr fontAlgn="base"/>
            <a:endParaRPr lang="fr-FR" sz="1000" b="1" i="1" dirty="0"/>
          </a:p>
          <a:p>
            <a:pPr fontAlgn="base"/>
            <a:r>
              <a:rPr lang="fr-FR" sz="2400" b="1" i="1" dirty="0"/>
              <a:t>Prière après la communion</a:t>
            </a:r>
          </a:p>
          <a:p>
            <a:pPr fontAlgn="base"/>
            <a:endParaRPr lang="fr-FR" sz="1000" b="1" i="1" dirty="0"/>
          </a:p>
          <a:p>
            <a:pPr fontAlgn="base"/>
            <a:r>
              <a:rPr lang="fr-FR" sz="2400" i="1" dirty="0"/>
              <a:t>L’Archevêque : </a:t>
            </a:r>
            <a:endParaRPr lang="fr-FR" sz="2400" dirty="0"/>
          </a:p>
          <a:p>
            <a:pPr fontAlgn="base"/>
            <a:r>
              <a:rPr lang="fr-FR" sz="2400" dirty="0"/>
              <a:t>Dieu qui vient de servir à tes enfants le pain et la coupe du Royaume, garde ces nouveaux diacres toujours fidèles au service de l’Évangile, des sacrements et de la charité, pour ta gloire et le salut des croyants. Par Jésus, le Christ, notre Seigneur. </a:t>
            </a:r>
            <a:r>
              <a:rPr lang="fr-FR" sz="2400" b="1" i="1" dirty="0"/>
              <a:t>— Amen. </a:t>
            </a:r>
            <a:endParaRPr lang="fr-FR" sz="2400" dirty="0"/>
          </a:p>
          <a:p>
            <a:pPr fontAlgn="base"/>
            <a:endParaRPr lang="fr-FR" sz="2400" b="1" i="1" dirty="0"/>
          </a:p>
          <a:p>
            <a:pPr fontAlgn="base"/>
            <a:endParaRPr lang="fr-FR" sz="2400" b="1" i="1" dirty="0"/>
          </a:p>
          <a:p>
            <a:pPr fontAlgn="base"/>
            <a:endParaRPr lang="fr-FR" sz="1000" b="1" i="1" dirty="0"/>
          </a:p>
          <a:p>
            <a:pPr fontAlgn="base"/>
            <a:endParaRPr lang="fr-FR" sz="2400" b="1" i="1" dirty="0"/>
          </a:p>
          <a:p>
            <a:pPr fontAlgn="base"/>
            <a:endParaRPr lang="fr-FR" sz="2200" b="1" i="1" dirty="0"/>
          </a:p>
          <a:p>
            <a:pPr fontAlgn="base"/>
            <a:endParaRPr lang="fr-FR" sz="2200" b="1" i="1" dirty="0"/>
          </a:p>
          <a:p>
            <a:pPr fontAlgn="base"/>
            <a:endParaRPr lang="fr-FR" sz="2200" b="1" i="1" dirty="0"/>
          </a:p>
          <a:p>
            <a:pPr fontAlgn="base"/>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Lettres de mission</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763688" y="1700808"/>
            <a:ext cx="6984776" cy="729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L’Archevêque remet à chaque nouveau diacre sa lettre de mission : elle trace pour chacun d’eux le cadre dans lequel ils auront à exercer leur ministère. </a:t>
            </a:r>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68610" name="Picture 2" descr="Résultat de recherche d'images pour &quot;parchemin roulé&quot;">
            <a:hlinkClick r:id="rId4"/>
          </p:cNvPr>
          <p:cNvPicPr>
            <a:picLocks noChangeAspect="1" noChangeArrowheads="1"/>
          </p:cNvPicPr>
          <p:nvPr/>
        </p:nvPicPr>
        <p:blipFill>
          <a:blip r:embed="rId5" cstate="screen"/>
          <a:srcRect/>
          <a:stretch>
            <a:fillRect/>
          </a:stretch>
        </p:blipFill>
        <p:spPr bwMode="auto">
          <a:xfrm>
            <a:off x="2339752" y="2852936"/>
            <a:ext cx="6090192" cy="3528392"/>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d’action de grâce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19458" name="Picture 2" descr="C:\Users\jerome.mutin\J. MUTIN (dossiers)\Personnel\CATHO SPHERE\Diaconat\Ordination 1 octobre 2016\PHOTOS\CD Photos ordination\ORDINATIONS -234.JPG"/>
          <p:cNvPicPr>
            <a:picLocks noChangeAspect="1" noChangeArrowheads="1"/>
          </p:cNvPicPr>
          <p:nvPr/>
        </p:nvPicPr>
        <p:blipFill>
          <a:blip r:embed="rId3" cstate="screen"/>
          <a:srcRect/>
          <a:stretch>
            <a:fillRect/>
          </a:stretch>
        </p:blipFill>
        <p:spPr bwMode="auto">
          <a:xfrm>
            <a:off x="1835696" y="1484784"/>
            <a:ext cx="6840040" cy="45604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L’Eglise rassemblée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1785918" y="1714488"/>
            <a:ext cx="6858048" cy="1477328"/>
          </a:xfrm>
          <a:prstGeom prst="rect">
            <a:avLst/>
          </a:prstGeom>
          <a:noFill/>
        </p:spPr>
        <p:txBody>
          <a:bodyPr wrap="square" rtlCol="0">
            <a:spAutoFit/>
          </a:bodyPr>
          <a:lstStyle/>
          <a:p>
            <a:pPr algn="ctr"/>
            <a:endParaRPr lang="fr-FR" sz="2400" dirty="0"/>
          </a:p>
          <a:p>
            <a:endParaRPr lang="fr-FR" sz="2400" dirty="0"/>
          </a:p>
          <a:p>
            <a:endParaRPr lang="fr-FR" sz="2400" dirty="0"/>
          </a:p>
          <a:p>
            <a:endParaRPr lang="fr-FR" dirty="0"/>
          </a:p>
        </p:txBody>
      </p:sp>
      <p:pic>
        <p:nvPicPr>
          <p:cNvPr id="161794" name="Picture 2" descr="C:\Users\jerome.mutin\J. MUTIN (dossiers)\Personnel\CATHO SPHERE\Diaconat\Ordination 1 octobre 2016\PHOTOS\CD Photos ordination\ORDINATIONS -7.JPG"/>
          <p:cNvPicPr>
            <a:picLocks noChangeAspect="1" noChangeArrowheads="1"/>
          </p:cNvPicPr>
          <p:nvPr/>
        </p:nvPicPr>
        <p:blipFill>
          <a:blip r:embed="rId4" cstate="screen"/>
          <a:srcRect/>
          <a:stretch>
            <a:fillRect/>
          </a:stretch>
        </p:blipFill>
        <p:spPr bwMode="auto">
          <a:xfrm>
            <a:off x="1835696" y="1556791"/>
            <a:ext cx="6768752" cy="4610421"/>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d’action de grâce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pic>
        <p:nvPicPr>
          <p:cNvPr id="20483" name="Picture 3" descr="C:\Users\jerome.mutin\J. MUTIN (dossiers)\Personnel\CATHO SPHERE\Diaconat\Ordination 1 octobre 2016\PHOTOS\Raoul\IMG_5960.JPG"/>
          <p:cNvPicPr>
            <a:picLocks noChangeAspect="1" noChangeArrowheads="1"/>
          </p:cNvPicPr>
          <p:nvPr/>
        </p:nvPicPr>
        <p:blipFill>
          <a:blip r:embed="rId3" cstate="screen"/>
          <a:srcRect/>
          <a:stretch>
            <a:fillRect/>
          </a:stretch>
        </p:blipFill>
        <p:spPr bwMode="auto">
          <a:xfrm>
            <a:off x="1763688" y="1484784"/>
            <a:ext cx="6912768" cy="4752528"/>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d’action de grâce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1714488"/>
            <a:ext cx="6858048" cy="4678204"/>
          </a:xfrm>
          <a:prstGeom prst="rect">
            <a:avLst/>
          </a:prstGeom>
          <a:noFill/>
        </p:spPr>
        <p:txBody>
          <a:bodyPr wrap="square" rtlCol="0">
            <a:spAutoFit/>
          </a:bodyPr>
          <a:lstStyle/>
          <a:p>
            <a:r>
              <a:rPr lang="fr-FR" sz="2400" u="sng" dirty="0">
                <a:latin typeface="Calibri" pitchFamily="34" charset="0"/>
              </a:rPr>
              <a:t>Dieu, toi qui es Père</a:t>
            </a:r>
            <a:r>
              <a:rPr lang="fr-FR" sz="2400" dirty="0">
                <a:latin typeface="Calibri" pitchFamily="34" charset="0"/>
              </a:rPr>
              <a:t>, </a:t>
            </a:r>
          </a:p>
          <a:p>
            <a:r>
              <a:rPr lang="fr-FR" sz="2400" dirty="0">
                <a:latin typeface="Calibri" pitchFamily="34" charset="0"/>
              </a:rPr>
              <a:t>nous te rendons grâce pour la mission de chaque chrétien, la vocation de tout baptisé, configuré au Christ prêtre, prophète et roi : </a:t>
            </a:r>
          </a:p>
          <a:p>
            <a:pPr>
              <a:buFontTx/>
              <a:buChar char="-"/>
            </a:pPr>
            <a:r>
              <a:rPr lang="fr-FR" sz="2400" dirty="0">
                <a:latin typeface="Calibri" pitchFamily="34" charset="0"/>
              </a:rPr>
              <a:t> prêtre dans le sacerdoce de la nouvelle Alliance par une vie donnée, </a:t>
            </a:r>
          </a:p>
          <a:p>
            <a:pPr>
              <a:buFontTx/>
              <a:buChar char="-"/>
            </a:pPr>
            <a:r>
              <a:rPr lang="fr-FR" sz="2400" dirty="0">
                <a:latin typeface="Calibri" pitchFamily="34" charset="0"/>
              </a:rPr>
              <a:t> prophète par l’annonce de la Parole de Dieu, </a:t>
            </a:r>
          </a:p>
          <a:p>
            <a:pPr>
              <a:buFontTx/>
              <a:buChar char="-"/>
            </a:pPr>
            <a:r>
              <a:rPr lang="fr-FR" sz="2400" dirty="0">
                <a:latin typeface="Calibri" pitchFamily="34" charset="0"/>
              </a:rPr>
              <a:t> roi en mettant tout sous la mouvance de l’Esprit.</a:t>
            </a:r>
          </a:p>
          <a:p>
            <a:r>
              <a:rPr lang="fr-FR" sz="1000" dirty="0">
                <a:latin typeface="Calibri" pitchFamily="34" charset="0"/>
              </a:rPr>
              <a:t> </a:t>
            </a:r>
          </a:p>
          <a:p>
            <a:r>
              <a:rPr lang="fr-FR" sz="2400" b="1" dirty="0">
                <a:latin typeface="Calibri" pitchFamily="34" charset="0"/>
              </a:rPr>
              <a:t>Loué sois-tu, Dieu notre Père !</a:t>
            </a:r>
          </a:p>
          <a:p>
            <a:endParaRPr lang="fr-FR" sz="2400" b="1" dirty="0">
              <a:latin typeface="Calibri" pitchFamily="34" charset="0"/>
            </a:endParaRPr>
          </a:p>
          <a:p>
            <a:endParaRPr lang="fr-FR" sz="2400" b="1" dirty="0">
              <a:latin typeface="Calibri" pitchFamily="34" charset="0"/>
            </a:endParaRPr>
          </a:p>
          <a:p>
            <a:pPr algn="r"/>
            <a:r>
              <a:rPr lang="fr-FR" sz="2400" b="1" dirty="0">
                <a:latin typeface="Calibri" pitchFamily="34" charset="0"/>
              </a:rPr>
              <a:t>1/3</a:t>
            </a:r>
          </a:p>
        </p:txBody>
      </p:sp>
      <p:pic>
        <p:nvPicPr>
          <p:cNvPr id="9" name="Image 8" descr="trinit12.jpg"/>
          <p:cNvPicPr>
            <a:picLocks noChangeAspect="1"/>
          </p:cNvPicPr>
          <p:nvPr/>
        </p:nvPicPr>
        <p:blipFill>
          <a:blip r:embed="rId3" cstate="screen"/>
          <a:stretch>
            <a:fillRect/>
          </a:stretch>
        </p:blipFill>
        <p:spPr>
          <a:xfrm>
            <a:off x="0" y="2071678"/>
            <a:ext cx="1719095" cy="2143139"/>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2"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d’action de grâce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1714488"/>
            <a:ext cx="6858048" cy="4678204"/>
          </a:xfrm>
          <a:prstGeom prst="rect">
            <a:avLst/>
          </a:prstGeom>
          <a:noFill/>
        </p:spPr>
        <p:txBody>
          <a:bodyPr wrap="square" rtlCol="0">
            <a:spAutoFit/>
          </a:bodyPr>
          <a:lstStyle/>
          <a:p>
            <a:r>
              <a:rPr lang="fr-FR" sz="2400" u="sng" dirty="0">
                <a:latin typeface="+mj-lt"/>
              </a:rPr>
              <a:t>Dieu, toi qui es Fils</a:t>
            </a:r>
            <a:r>
              <a:rPr lang="fr-FR" sz="2400" dirty="0">
                <a:latin typeface="+mj-lt"/>
              </a:rPr>
              <a:t>, </a:t>
            </a:r>
          </a:p>
          <a:p>
            <a:r>
              <a:rPr lang="fr-FR" sz="2400" dirty="0">
                <a:latin typeface="+mj-lt"/>
              </a:rPr>
              <a:t>nous te rendons grâce pour les sacrements qui nous conduisent à toi, et plus particulièrement pour le sacrement de l’ordre : </a:t>
            </a:r>
          </a:p>
          <a:p>
            <a:pPr>
              <a:buFontTx/>
              <a:buChar char="-"/>
            </a:pPr>
            <a:r>
              <a:rPr lang="fr-FR" sz="2400" dirty="0">
                <a:latin typeface="+mj-lt"/>
              </a:rPr>
              <a:t> sacrements de l’ordre épiscopal et de l’ordre presbytéral configurés au Christ Pasteur, et </a:t>
            </a:r>
          </a:p>
          <a:p>
            <a:pPr>
              <a:buFontTx/>
              <a:buChar char="-"/>
            </a:pPr>
            <a:r>
              <a:rPr lang="fr-FR" sz="2400" dirty="0">
                <a:latin typeface="+mj-lt"/>
              </a:rPr>
              <a:t> sacrement de l’ordre diaconal configuré au Christ Serviteur, donné pour marquer la manière dont le Christ se met au service de son peuple et des hommes. </a:t>
            </a:r>
          </a:p>
          <a:p>
            <a:endParaRPr lang="fr-FR" sz="1000" dirty="0">
              <a:latin typeface="+mj-lt"/>
            </a:endParaRPr>
          </a:p>
          <a:p>
            <a:r>
              <a:rPr lang="fr-FR" sz="2400" b="1" dirty="0">
                <a:latin typeface="+mj-lt"/>
              </a:rPr>
              <a:t>Loué sois-tu, Jésus-Christ ! </a:t>
            </a:r>
          </a:p>
          <a:p>
            <a:pPr algn="r"/>
            <a:r>
              <a:rPr lang="fr-FR" sz="2400" b="1" dirty="0">
                <a:latin typeface="+mj-lt"/>
              </a:rPr>
              <a:t>2/3</a:t>
            </a:r>
          </a:p>
        </p:txBody>
      </p:sp>
      <p:pic>
        <p:nvPicPr>
          <p:cNvPr id="7" name="Image 6" descr="trinit12.jpg"/>
          <p:cNvPicPr>
            <a:picLocks noChangeAspect="1"/>
          </p:cNvPicPr>
          <p:nvPr/>
        </p:nvPicPr>
        <p:blipFill>
          <a:blip r:embed="rId3" cstate="screen"/>
          <a:stretch>
            <a:fillRect/>
          </a:stretch>
        </p:blipFill>
        <p:spPr>
          <a:xfrm>
            <a:off x="0" y="2071678"/>
            <a:ext cx="1719095" cy="2143139"/>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Prière d’action de grâce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6" name="ZoneTexte 5"/>
          <p:cNvSpPr txBox="1"/>
          <p:nvPr/>
        </p:nvSpPr>
        <p:spPr>
          <a:xfrm>
            <a:off x="1785918" y="1714488"/>
            <a:ext cx="6858048" cy="4678204"/>
          </a:xfrm>
          <a:prstGeom prst="rect">
            <a:avLst/>
          </a:prstGeom>
          <a:noFill/>
        </p:spPr>
        <p:txBody>
          <a:bodyPr wrap="square" rtlCol="0">
            <a:spAutoFit/>
          </a:bodyPr>
          <a:lstStyle/>
          <a:p>
            <a:r>
              <a:rPr lang="fr-FR" sz="2400" u="sng" dirty="0"/>
              <a:t>Dieu, toi qui es Esprit Saint</a:t>
            </a:r>
            <a:r>
              <a:rPr lang="fr-FR" sz="2400" dirty="0"/>
              <a:t>, </a:t>
            </a:r>
          </a:p>
          <a:p>
            <a:r>
              <a:rPr lang="fr-FR" sz="2400" dirty="0"/>
              <a:t>nous te rendons grâce pour le concile de Vatican II, qui, il y a 50 ans, rétablissait le diaconat permanent dans l’Église : </a:t>
            </a:r>
          </a:p>
          <a:p>
            <a:pPr>
              <a:buFontTx/>
              <a:buChar char="-"/>
            </a:pPr>
            <a:r>
              <a:rPr lang="fr-FR" sz="2400" dirty="0"/>
              <a:t> diaconat permanent donné pour que des hommes engagés dans la société soient signe de l’Église, </a:t>
            </a:r>
          </a:p>
          <a:p>
            <a:pPr>
              <a:buFontTx/>
              <a:buChar char="-"/>
            </a:pPr>
            <a:r>
              <a:rPr lang="fr-FR" sz="2400" dirty="0"/>
              <a:t> collaborant avec les évêques et les prêtres, pour annoncer la Bonne Nouvelle de l’Évangile, se mettant au service de la liturgie et au service de la charité à l’exemple du Christ. </a:t>
            </a:r>
          </a:p>
          <a:p>
            <a:endParaRPr lang="fr-FR" sz="1000" dirty="0"/>
          </a:p>
          <a:p>
            <a:r>
              <a:rPr lang="fr-FR" sz="2400" b="1" dirty="0"/>
              <a:t>Loué sois-tu, Esprit Saint ! </a:t>
            </a:r>
          </a:p>
          <a:p>
            <a:pPr algn="r"/>
            <a:r>
              <a:rPr lang="fr-FR" sz="2400" b="1" dirty="0">
                <a:latin typeface="Calibri" pitchFamily="34" charset="0"/>
              </a:rPr>
              <a:t>3/3</a:t>
            </a:r>
          </a:p>
        </p:txBody>
      </p:sp>
      <p:pic>
        <p:nvPicPr>
          <p:cNvPr id="7" name="Image 6" descr="trinit12.jpg"/>
          <p:cNvPicPr>
            <a:picLocks noChangeAspect="1"/>
          </p:cNvPicPr>
          <p:nvPr/>
        </p:nvPicPr>
        <p:blipFill>
          <a:blip r:embed="rId4" cstate="screen"/>
          <a:stretch>
            <a:fillRect/>
          </a:stretch>
        </p:blipFill>
        <p:spPr>
          <a:xfrm>
            <a:off x="0" y="2071678"/>
            <a:ext cx="1719095" cy="2143139"/>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Bénédiction solennelle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16386" name="Picture 2" descr="C:\Users\jerome.mutin\J. MUTIN (dossiers)\Personnel\CATHO SPHERE\Diaconat\Ordination 1 octobre 2016\PHOTOS\CD Photos ordination\ORDINATIONS -240.JPG"/>
          <p:cNvPicPr>
            <a:picLocks noChangeAspect="1" noChangeArrowheads="1"/>
          </p:cNvPicPr>
          <p:nvPr/>
        </p:nvPicPr>
        <p:blipFill>
          <a:blip r:embed="rId4" cstate="screen"/>
          <a:srcRect/>
          <a:stretch>
            <a:fillRect/>
          </a:stretch>
        </p:blipFill>
        <p:spPr bwMode="auto">
          <a:xfrm>
            <a:off x="1763688" y="1412776"/>
            <a:ext cx="6840760" cy="4553104"/>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Bénédiction solennelle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307886"/>
            <a:ext cx="7286676" cy="1680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i="1" dirty="0"/>
              <a:t>L’Archevêque</a:t>
            </a:r>
            <a:r>
              <a:rPr lang="fr-FR" sz="2400" dirty="0"/>
              <a:t> : </a:t>
            </a:r>
          </a:p>
          <a:p>
            <a:pPr fontAlgn="base"/>
            <a:endParaRPr lang="fr-FR" sz="2400" dirty="0"/>
          </a:p>
          <a:p>
            <a:pPr fontAlgn="base"/>
            <a:r>
              <a:rPr lang="fr-FR" sz="2400" dirty="0"/>
              <a:t>Dieu vous a appelés à être au service de vos frères dans son Église : qu’il vous donne un grand dévouement envers tous, et spécialement envers les pauvres et les affligés. </a:t>
            </a:r>
          </a:p>
          <a:p>
            <a:pPr fontAlgn="base"/>
            <a:r>
              <a:rPr lang="fr-FR" sz="2400" b="1" i="1" dirty="0"/>
              <a:t>— Amen. </a:t>
            </a:r>
          </a:p>
          <a:p>
            <a:pPr fontAlgn="base"/>
            <a:endParaRPr lang="fr-FR" sz="2400" dirty="0"/>
          </a:p>
          <a:p>
            <a:pPr fontAlgn="base"/>
            <a:r>
              <a:rPr lang="fr-FR" sz="2400" dirty="0"/>
              <a:t>Dieu vous a confié la charge d’annoncer l’Évangile du Christ : qu’il vous aide et vous donne de vivre selon sa Parole pour que vous soyez, avec vos épouses et vos familles, des témoins de son amour, sincères et fervents. </a:t>
            </a:r>
            <a:r>
              <a:rPr lang="fr-FR" sz="2400" b="1" i="1" dirty="0"/>
              <a:t>— Amen. </a:t>
            </a:r>
            <a:endParaRPr lang="fr-FR" sz="2400" dirty="0"/>
          </a:p>
          <a:p>
            <a:pPr fontAlgn="base"/>
            <a:endParaRPr lang="fr-FR" sz="2400" dirty="0"/>
          </a:p>
          <a:p>
            <a:pPr fontAlgn="base"/>
            <a:r>
              <a:rPr lang="fr-FR" sz="2400" i="1" dirty="0"/>
              <a:t> </a:t>
            </a:r>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Bénédiction solennelle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214422"/>
            <a:ext cx="7286676" cy="164352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dirty="0"/>
          </a:p>
          <a:p>
            <a:pPr fontAlgn="base"/>
            <a:endParaRPr lang="fr-FR" sz="2400" dirty="0"/>
          </a:p>
          <a:p>
            <a:pPr fontAlgn="base"/>
            <a:r>
              <a:rPr lang="fr-FR" sz="2400" dirty="0"/>
              <a:t>Dieu a fait de vous des intendants de ses mystères : qu’il vous donne d’imiter Jésus Christ, son Fils, et de servir dans le monde, l’unité et la paix. </a:t>
            </a:r>
          </a:p>
          <a:p>
            <a:pPr fontAlgn="base"/>
            <a:r>
              <a:rPr lang="fr-FR" sz="2400" b="1" i="1" dirty="0"/>
              <a:t>— Amen.</a:t>
            </a:r>
          </a:p>
          <a:p>
            <a:pPr fontAlgn="base"/>
            <a:endParaRPr lang="fr-FR" sz="2400" dirty="0"/>
          </a:p>
          <a:p>
            <a:pPr fontAlgn="base"/>
            <a:r>
              <a:rPr lang="fr-FR" sz="2400" dirty="0"/>
              <a:t>Et vous tous ici présents, que Dieu tout-puissant vous bénisse : le Père, le Fils, et le Saint-Esprit. </a:t>
            </a:r>
          </a:p>
          <a:p>
            <a:pPr fontAlgn="base"/>
            <a:r>
              <a:rPr lang="fr-FR" sz="2400" b="1" i="1" dirty="0"/>
              <a:t>— Amen. </a:t>
            </a:r>
          </a:p>
          <a:p>
            <a:pPr fontAlgn="base"/>
            <a:endParaRPr lang="fr-FR" sz="2400" b="1" i="1" dirty="0"/>
          </a:p>
          <a:p>
            <a:pPr fontAlgn="base"/>
            <a:endParaRPr lang="fr-FR" sz="2400" dirty="0"/>
          </a:p>
          <a:p>
            <a:pPr fontAlgn="base"/>
            <a:endParaRPr lang="fr-FR" sz="2400" dirty="0"/>
          </a:p>
          <a:p>
            <a:pPr fontAlgn="base"/>
            <a:r>
              <a:rPr lang="fr-FR" sz="2400" i="1" dirty="0"/>
              <a:t> </a:t>
            </a:r>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Envoi</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17410" name="Picture 2" descr="C:\Users\jerome.mutin\J. MUTIN (dossiers)\Personnel\CATHO SPHERE\Diaconat\Ordination 1 octobre 2016\PHOTOS\CD Photos ordination\ORDINATIONS -243.JPG"/>
          <p:cNvPicPr>
            <a:picLocks noChangeAspect="1" noChangeArrowheads="1"/>
          </p:cNvPicPr>
          <p:nvPr/>
        </p:nvPicPr>
        <p:blipFill>
          <a:blip r:embed="rId4" cstate="screen"/>
          <a:srcRect/>
          <a:stretch>
            <a:fillRect/>
          </a:stretch>
        </p:blipFill>
        <p:spPr bwMode="auto">
          <a:xfrm>
            <a:off x="2267744" y="1340768"/>
            <a:ext cx="5832648" cy="4935318"/>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Envoi</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
        <p:nvSpPr>
          <p:cNvPr id="6" name="Rectangle 1"/>
          <p:cNvSpPr>
            <a:spLocks noChangeArrowheads="1"/>
          </p:cNvSpPr>
          <p:nvPr/>
        </p:nvSpPr>
        <p:spPr bwMode="auto">
          <a:xfrm rot="10800000" flipV="1">
            <a:off x="1857324" y="1857364"/>
            <a:ext cx="7286676" cy="138499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endParaRPr lang="fr-FR" sz="2400" b="1" i="1" dirty="0"/>
          </a:p>
          <a:p>
            <a:pPr fontAlgn="base"/>
            <a:r>
              <a:rPr lang="fr-FR" sz="2400" dirty="0"/>
              <a:t>Allez dans la paix du Christ !</a:t>
            </a:r>
          </a:p>
          <a:p>
            <a:pPr fontAlgn="base"/>
            <a:endParaRPr lang="fr-FR" sz="2400" dirty="0"/>
          </a:p>
          <a:p>
            <a:pPr fontAlgn="base"/>
            <a:r>
              <a:rPr lang="fr-FR" sz="2400" dirty="0"/>
              <a:t> </a:t>
            </a:r>
            <a:r>
              <a:rPr lang="fr-FR" sz="2400" b="1" i="1" dirty="0"/>
              <a:t>— Nous rendons grâce à Dieu ! </a:t>
            </a:r>
            <a:endParaRPr lang="fr-FR" sz="2400" dirty="0"/>
          </a:p>
          <a:p>
            <a:pPr fontAlgn="base"/>
            <a:endParaRPr lang="fr-FR" sz="2400" dirty="0"/>
          </a:p>
          <a:p>
            <a:pPr fontAlgn="base"/>
            <a:endParaRPr lang="fr-FR" sz="2400" dirty="0"/>
          </a:p>
          <a:p>
            <a:pPr fontAlgn="base"/>
            <a:r>
              <a:rPr lang="fr-FR" sz="2400" i="1" dirty="0"/>
              <a:t> </a:t>
            </a:r>
            <a:endParaRPr lang="fr-FR" sz="2400" dirty="0"/>
          </a:p>
          <a:p>
            <a:pPr fontAlgn="base"/>
            <a:endParaRPr lang="fr-FR" sz="2400" dirty="0"/>
          </a:p>
          <a:p>
            <a:pPr fontAlgn="base"/>
            <a:endParaRPr lang="fr-FR" sz="2400" dirty="0"/>
          </a:p>
          <a:p>
            <a:pPr fontAlgn="base"/>
            <a:endParaRPr lang="fr-FR" sz="2400" dirty="0"/>
          </a:p>
          <a:p>
            <a:r>
              <a:rPr lang="fr-FR" sz="2400" dirty="0"/>
              <a:t> </a:t>
            </a:r>
          </a:p>
          <a:p>
            <a:r>
              <a:rPr lang="fr-FR" sz="2400" i="1" dirty="0"/>
              <a:t>. </a:t>
            </a:r>
            <a:endParaRPr lang="fr-FR" sz="2400" dirty="0"/>
          </a:p>
          <a:p>
            <a:pPr fontAlgn="base"/>
            <a:endParaRPr lang="fr-FR" b="1" dirty="0"/>
          </a:p>
          <a:p>
            <a:pPr fontAlgn="base"/>
            <a:endParaRPr lang="fr-FR" b="1" dirty="0"/>
          </a:p>
          <a:p>
            <a:pPr fontAlgn="base"/>
            <a:r>
              <a:rPr lang="fr-FR" dirty="0"/>
              <a:t> </a:t>
            </a:r>
          </a:p>
          <a:p>
            <a:pPr fontAlgn="base"/>
            <a:r>
              <a:rPr lang="fr-FR" dirty="0"/>
              <a:t> </a:t>
            </a:r>
          </a:p>
          <a:p>
            <a:pPr fontAlgn="base"/>
            <a:endParaRPr lang="fr-FR" dirty="0"/>
          </a:p>
          <a:p>
            <a:pPr fontAlgn="base"/>
            <a:endParaRPr lang="fr-FR" sz="2400" dirty="0"/>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_Diaconat_Alsace_sc.jpg"/>
          <p:cNvPicPr>
            <a:picLocks noChangeAspect="1"/>
          </p:cNvPicPr>
          <p:nvPr/>
        </p:nvPicPr>
        <p:blipFill>
          <a:blip r:embed="rId3" cstate="screen"/>
          <a:stretch>
            <a:fillRect/>
          </a:stretch>
        </p:blipFill>
        <p:spPr>
          <a:xfrm>
            <a:off x="214282" y="4714884"/>
            <a:ext cx="1285884" cy="1941717"/>
          </a:xfrm>
          <a:prstGeom prst="rect">
            <a:avLst/>
          </a:prstGeom>
        </p:spPr>
      </p:pic>
      <p:sp>
        <p:nvSpPr>
          <p:cNvPr id="5" name="Titre 4"/>
          <p:cNvSpPr>
            <a:spLocks noGrp="1"/>
          </p:cNvSpPr>
          <p:nvPr>
            <p:ph type="ctrTitle"/>
          </p:nvPr>
        </p:nvSpPr>
        <p:spPr>
          <a:xfrm>
            <a:off x="1785918" y="428604"/>
            <a:ext cx="6843706" cy="785818"/>
          </a:xfrm>
          <a:solidFill>
            <a:srgbClr val="FFC000"/>
          </a:solidFill>
          <a:ln>
            <a:solidFill>
              <a:srgbClr val="FFC000"/>
            </a:solidFill>
          </a:ln>
        </p:spPr>
        <p:txBody>
          <a:bodyPr>
            <a:normAutofit/>
          </a:bodyPr>
          <a:lstStyle/>
          <a:p>
            <a:r>
              <a:rPr lang="fr-FR" dirty="0"/>
              <a:t>Procession de sortie</a:t>
            </a:r>
          </a:p>
        </p:txBody>
      </p:sp>
      <p:cxnSp>
        <p:nvCxnSpPr>
          <p:cNvPr id="8" name="Connecteur droit 7"/>
          <p:cNvCxnSpPr/>
          <p:nvPr/>
        </p:nvCxnSpPr>
        <p:spPr>
          <a:xfrm>
            <a:off x="1500166" y="6500834"/>
            <a:ext cx="7215238" cy="1588"/>
          </a:xfrm>
          <a:prstGeom prst="line">
            <a:avLst/>
          </a:prstGeom>
          <a:ln w="76200">
            <a:solidFill>
              <a:srgbClr val="002060"/>
            </a:solidFill>
          </a:ln>
        </p:spPr>
        <p:style>
          <a:lnRef idx="1">
            <a:schemeClr val="dk1"/>
          </a:lnRef>
          <a:fillRef idx="0">
            <a:schemeClr val="dk1"/>
          </a:fillRef>
          <a:effectRef idx="0">
            <a:schemeClr val="dk1"/>
          </a:effectRef>
          <a:fontRef idx="minor">
            <a:schemeClr val="tx1"/>
          </a:fontRef>
        </p:style>
      </p:cxnSp>
      <p:sp>
        <p:nvSpPr>
          <p:cNvPr id="51201" name="Rectangle 1"/>
          <p:cNvSpPr>
            <a:spLocks noChangeArrowheads="1"/>
          </p:cNvSpPr>
          <p:nvPr/>
        </p:nvSpPr>
        <p:spPr bwMode="auto">
          <a:xfrm rot="10800000" flipV="1">
            <a:off x="1857324" y="1357298"/>
            <a:ext cx="7286676" cy="8402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r>
              <a:rPr lang="fr-FR" sz="2400" dirty="0"/>
              <a:t> </a:t>
            </a:r>
          </a:p>
          <a:p>
            <a:pPr fontAlgn="base"/>
            <a:r>
              <a:rPr lang="fr-FR" sz="2400" dirty="0"/>
              <a:t> </a:t>
            </a:r>
          </a:p>
          <a:p>
            <a:endParaRPr lang="fr-FR" sz="2400" dirty="0"/>
          </a:p>
          <a:p>
            <a:pPr fontAlgn="base"/>
            <a:endParaRPr lang="fr-FR" sz="2400" dirty="0"/>
          </a:p>
          <a:p>
            <a:pPr fontAlgn="base"/>
            <a:endParaRPr lang="fr-FR" sz="2400" i="1" dirty="0"/>
          </a:p>
          <a:p>
            <a:endParaRPr lang="fr-FR" sz="2400" i="1" dirty="0"/>
          </a:p>
          <a:p>
            <a:pPr algn="ctr"/>
            <a:r>
              <a:rPr lang="fr-FR" sz="2400" i="1" dirty="0"/>
              <a:t> </a:t>
            </a:r>
            <a:endParaRPr lang="fr-FR" sz="2400" dirty="0"/>
          </a:p>
          <a:p>
            <a:pPr algn="ctr"/>
            <a:r>
              <a:rPr lang="fr-FR" sz="2400" i="1" dirty="0"/>
              <a:t> </a:t>
            </a:r>
            <a:endParaRPr lang="fr-FR" sz="2400" dirty="0"/>
          </a:p>
          <a:p>
            <a:pPr algn="ctr"/>
            <a:endParaRPr lang="fr-FR" sz="2400" dirty="0"/>
          </a:p>
          <a:p>
            <a:pPr fontAlgn="base"/>
            <a:endParaRPr lang="fr-FR" sz="2400" b="1" i="1" dirty="0"/>
          </a:p>
          <a:p>
            <a:pPr fontAlgn="base"/>
            <a:endParaRPr lang="fr-FR" sz="2400" b="1" i="1" dirty="0"/>
          </a:p>
          <a:p>
            <a:pPr fontAlgn="base"/>
            <a:endParaRPr lang="fr-FR" sz="2400" dirty="0"/>
          </a:p>
          <a:p>
            <a:pPr fontAlgn="base"/>
            <a:endParaRPr lang="fr-FR" sz="1200" i="1" dirty="0"/>
          </a:p>
          <a:p>
            <a:endParaRPr lang="fr-FR" sz="2400" dirty="0"/>
          </a:p>
          <a:p>
            <a:pPr fontAlgn="base"/>
            <a:endParaRPr lang="fr-FR" sz="2400" dirty="0"/>
          </a:p>
          <a:p>
            <a:pPr fontAlgn="base"/>
            <a:endParaRPr lang="fr-FR" sz="2400" i="1"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2400" i="1" dirty="0">
              <a:solidFill>
                <a:srgbClr val="000000"/>
              </a:solidFill>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1" u="none" strike="noStrike" cap="none" normalizeH="0" baseline="0" dirty="0">
                <a:ln>
                  <a:noFill/>
                </a:ln>
                <a:solidFill>
                  <a:srgbClr val="000000"/>
                </a:solidFill>
                <a:effectLst/>
                <a:latin typeface="Times New Roman" pitchFamily="18" charset="0"/>
                <a:ea typeface="Arial Narrow"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p:txBody>
      </p:sp>
      <p:pic>
        <p:nvPicPr>
          <p:cNvPr id="18434" name="Picture 2" descr="C:\Users\jerome.mutin\J. MUTIN (dossiers)\Personnel\CATHO SPHERE\Diaconat\Ordination 1 octobre 2016\PHOTOS\CD Photos ordination\ORDINATIONS -236.JPG"/>
          <p:cNvPicPr>
            <a:picLocks noChangeAspect="1" noChangeArrowheads="1"/>
          </p:cNvPicPr>
          <p:nvPr/>
        </p:nvPicPr>
        <p:blipFill>
          <a:blip r:embed="rId4" cstate="screen"/>
          <a:srcRect/>
          <a:stretch>
            <a:fillRect/>
          </a:stretch>
        </p:blipFill>
        <p:spPr bwMode="auto">
          <a:xfrm>
            <a:off x="1835696" y="1628800"/>
            <a:ext cx="6804756" cy="453650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TotalTime>
  <Words>2103</Words>
  <Application>Microsoft Office PowerPoint</Application>
  <PresentationFormat>Affichage à l'écran (4:3)</PresentationFormat>
  <Paragraphs>2272</Paragraphs>
  <Slides>102</Slides>
  <Notes>97</Notes>
  <HiddenSlides>0</HiddenSlides>
  <MMClips>0</MMClips>
  <ScaleCrop>false</ScaleCrop>
  <HeadingPairs>
    <vt:vector size="4" baseType="variant">
      <vt:variant>
        <vt:lpstr>Thème</vt:lpstr>
      </vt:variant>
      <vt:variant>
        <vt:i4>1</vt:i4>
      </vt:variant>
      <vt:variant>
        <vt:lpstr>Titres des diapositives</vt:lpstr>
      </vt:variant>
      <vt:variant>
        <vt:i4>102</vt:i4>
      </vt:variant>
    </vt:vector>
  </HeadingPairs>
  <TitlesOfParts>
    <vt:vector size="103" baseType="lpstr">
      <vt:lpstr>Thème Office</vt:lpstr>
      <vt:lpstr>Le diaconat permanent</vt:lpstr>
      <vt:lpstr>L’ordination</vt:lpstr>
      <vt:lpstr>L’ordination</vt:lpstr>
      <vt:lpstr>Célébration type d’ordination</vt:lpstr>
      <vt:lpstr>L’Eglise rassemblée</vt:lpstr>
      <vt:lpstr>L’Eglise rassemblée</vt:lpstr>
      <vt:lpstr>L’Eglise rassemblée</vt:lpstr>
      <vt:lpstr>L’Eglise rassemblée</vt:lpstr>
      <vt:lpstr>L’Eglise rassemblée</vt:lpstr>
      <vt:lpstr> Chant procession d’entrée</vt:lpstr>
      <vt:lpstr>Salutation de l’Archevêque</vt:lpstr>
      <vt:lpstr>Accueil et présentation</vt:lpstr>
      <vt:lpstr>Accueil et présentation</vt:lpstr>
      <vt:lpstr>Accueil et présentation</vt:lpstr>
      <vt:lpstr>Accueil et présentation</vt:lpstr>
      <vt:lpstr>Accueil et présentation</vt:lpstr>
      <vt:lpstr>Accueil et présentation</vt:lpstr>
      <vt:lpstr>Accueil et présentation</vt:lpstr>
      <vt:lpstr>Engagement au célibat</vt:lpstr>
      <vt:lpstr>Engagement au célibat</vt:lpstr>
      <vt:lpstr>Engagement au célibat</vt:lpstr>
      <vt:lpstr>Accord des épouses</vt:lpstr>
      <vt:lpstr>Accord des épouses</vt:lpstr>
      <vt:lpstr>Accord des épouses</vt:lpstr>
      <vt:lpstr>Accord des épouses</vt:lpstr>
      <vt:lpstr>Accord des épouses</vt:lpstr>
      <vt:lpstr>Message  des épouses</vt:lpstr>
      <vt:lpstr>Message  des épouses</vt:lpstr>
      <vt:lpstr>Appel des veufs</vt:lpstr>
      <vt:lpstr>Appel solennel par l’Eglise</vt:lpstr>
      <vt:lpstr>Gloria</vt:lpstr>
      <vt:lpstr>Prière d’ouverture</vt:lpstr>
      <vt:lpstr>Liturgie de la Parole</vt:lpstr>
      <vt:lpstr>Liturgie de la Parole</vt:lpstr>
      <vt:lpstr>Liturgie de la Parole</vt:lpstr>
      <vt:lpstr>Liturgie de la Parole</vt:lpstr>
      <vt:lpstr>Liturgie de la Parole</vt:lpstr>
      <vt:lpstr>Liturgie de la Parole</vt:lpstr>
      <vt:lpstr>Liturgie de l’Ordination</vt:lpstr>
      <vt:lpstr>Invocation à l’Esprit Saint</vt:lpstr>
      <vt:lpstr>Invocation à l’Esprit Saint</vt:lpstr>
      <vt:lpstr>Invocation à l’Esprit Saint</vt:lpstr>
      <vt:lpstr>Diapositive 43</vt:lpstr>
      <vt:lpstr>Engagement des ordinands</vt:lpstr>
      <vt:lpstr>Engagement des ordinands</vt:lpstr>
      <vt:lpstr>Engagement des ordinands</vt:lpstr>
      <vt:lpstr>Engagement des ordinands</vt:lpstr>
      <vt:lpstr>Promesse d’obéissance</vt:lpstr>
      <vt:lpstr>Promesse d’obéissance</vt:lpstr>
      <vt:lpstr>Promesse d’obéissance</vt:lpstr>
      <vt:lpstr>Promesse d’obéissance</vt:lpstr>
      <vt:lpstr>Litanie des saints et prostration</vt:lpstr>
      <vt:lpstr>Litanie des saints et prostration</vt:lpstr>
      <vt:lpstr>Litanie des saints et prostration</vt:lpstr>
      <vt:lpstr>Litanie des saints et prostration</vt:lpstr>
      <vt:lpstr>Litanie des saints et prostration</vt:lpstr>
      <vt:lpstr>Litanie des saints et prostration</vt:lpstr>
      <vt:lpstr>Litanie des saints et prostration</vt:lpstr>
      <vt:lpstr>Litanie des saints et prostration</vt:lpstr>
      <vt:lpstr>Litanie des saints et prostration</vt:lpstr>
      <vt:lpstr>Imposition des mains</vt:lpstr>
      <vt:lpstr>Imposition des mains</vt:lpstr>
      <vt:lpstr>Imposition des mains</vt:lpstr>
      <vt:lpstr>Diapositive 64</vt:lpstr>
      <vt:lpstr>Diapositive 65</vt:lpstr>
      <vt:lpstr>Prière d’ordination</vt:lpstr>
      <vt:lpstr>Prière d’ordination</vt:lpstr>
      <vt:lpstr>Prière d’ordination</vt:lpstr>
      <vt:lpstr>Prière d’ordination</vt:lpstr>
      <vt:lpstr>Vêture de l’étole</vt:lpstr>
      <vt:lpstr>Vêture de l’étole</vt:lpstr>
      <vt:lpstr>Vêture de l’étole</vt:lpstr>
      <vt:lpstr>Vêture de l’étole</vt:lpstr>
      <vt:lpstr>Remise de l’Evangéliaire</vt:lpstr>
      <vt:lpstr>Remise de l’Evangéliaire</vt:lpstr>
      <vt:lpstr>Remise de l’Evangéliaire</vt:lpstr>
      <vt:lpstr>Présentation des diacres</vt:lpstr>
      <vt:lpstr>Présentation des diacres</vt:lpstr>
      <vt:lpstr>Baiser de paix fraternel</vt:lpstr>
      <vt:lpstr>Baiser de paix fraternel</vt:lpstr>
      <vt:lpstr>Baiser de paix fraternel</vt:lpstr>
      <vt:lpstr>Baiser de paix fraternel</vt:lpstr>
      <vt:lpstr>Profession de Foi</vt:lpstr>
      <vt:lpstr>Liturgie eucharistique</vt:lpstr>
      <vt:lpstr>Liturgie eucharistique</vt:lpstr>
      <vt:lpstr>Liturgie eucharistique</vt:lpstr>
      <vt:lpstr>Communion</vt:lpstr>
      <vt:lpstr>Lettres de mission</vt:lpstr>
      <vt:lpstr>Prière d’action de grâce</vt:lpstr>
      <vt:lpstr>Prière d’action de grâce</vt:lpstr>
      <vt:lpstr>Prière d’action de grâce</vt:lpstr>
      <vt:lpstr>Prière d’action de grâce</vt:lpstr>
      <vt:lpstr>Prière d’action de grâce</vt:lpstr>
      <vt:lpstr>Bénédiction solennelle</vt:lpstr>
      <vt:lpstr>Bénédiction solennelle</vt:lpstr>
      <vt:lpstr>Bénédiction solennelle</vt:lpstr>
      <vt:lpstr>Envoi</vt:lpstr>
      <vt:lpstr>Envoi</vt:lpstr>
      <vt:lpstr>Procession de sortie</vt:lpstr>
      <vt:lpstr>Procession de sortie</vt:lpstr>
      <vt:lpstr>Procession de sortie</vt:lpstr>
      <vt:lpstr>Diapositive 102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jerome.mutin</dc:creator>
  <cp:lastModifiedBy>jerome.mutin</cp:lastModifiedBy>
  <cp:revision>143</cp:revision>
  <dcterms:created xsi:type="dcterms:W3CDTF">2016-10-11T16:16:36Z</dcterms:created>
  <dcterms:modified xsi:type="dcterms:W3CDTF">2017-12-10T22:00:18Z</dcterms:modified>
</cp:coreProperties>
</file>