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7" r:id="rId2"/>
    <p:sldId id="330" r:id="rId3"/>
    <p:sldId id="354" r:id="rId4"/>
    <p:sldId id="359" r:id="rId5"/>
    <p:sldId id="365" r:id="rId6"/>
    <p:sldId id="355" r:id="rId7"/>
    <p:sldId id="361" r:id="rId8"/>
    <p:sldId id="356" r:id="rId9"/>
    <p:sldId id="357" r:id="rId10"/>
    <p:sldId id="362" r:id="rId11"/>
    <p:sldId id="364" r:id="rId12"/>
    <p:sldId id="358" r:id="rId13"/>
    <p:sldId id="366" r:id="rId14"/>
    <p:sldId id="369" r:id="rId15"/>
    <p:sldId id="338" r:id="rId16"/>
    <p:sldId id="334" r:id="rId17"/>
    <p:sldId id="368" r:id="rId18"/>
    <p:sldId id="339" r:id="rId19"/>
    <p:sldId id="340" r:id="rId20"/>
    <p:sldId id="341" r:id="rId21"/>
    <p:sldId id="343" r:id="rId22"/>
    <p:sldId id="345" r:id="rId23"/>
    <p:sldId id="346" r:id="rId24"/>
    <p:sldId id="347" r:id="rId25"/>
    <p:sldId id="349" r:id="rId26"/>
    <p:sldId id="400" r:id="rId27"/>
    <p:sldId id="351" r:id="rId28"/>
    <p:sldId id="374" r:id="rId29"/>
    <p:sldId id="376" r:id="rId30"/>
    <p:sldId id="377" r:id="rId31"/>
    <p:sldId id="382" r:id="rId32"/>
    <p:sldId id="379" r:id="rId33"/>
    <p:sldId id="378" r:id="rId34"/>
    <p:sldId id="380" r:id="rId35"/>
    <p:sldId id="381" r:id="rId36"/>
    <p:sldId id="375"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7" r:id="rId50"/>
    <p:sldId id="398" r:id="rId51"/>
    <p:sldId id="353" r:id="rId52"/>
    <p:sldId id="399" r:id="rId53"/>
    <p:sldId id="329"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101" d="100"/>
          <a:sy n="101" d="100"/>
        </p:scale>
        <p:origin x="2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BC27E-F9B2-4180-8E6A-51C8FDEBC561}" type="datetimeFigureOut">
              <a:rPr lang="fr-FR" smtClean="0"/>
              <a:pPr/>
              <a:t>17/10/2017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D6E56-B0C1-4C25-8490-6BCBBBB5B30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18</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34</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35</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19</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37</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38</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39</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40</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41</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42</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43</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44</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45</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20</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47</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48</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49</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50</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51</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DA7B0-94ED-4F50-A69A-FCAE317449F3}" type="datetimeFigureOut">
              <a:rPr lang="fr-FR" smtClean="0"/>
              <a:pPr/>
              <a:t>17/10/2017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B032A-87B0-466D-BB4B-7C7648298AB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6pe3plbfWAhXNh7QKHTVNAiwQjRwIBw&amp;url=http://diocese64.org/actualites/item/957-institution-au-lectorat-de-sebastien-baudry-et-a-l-acolytat-de-louis-leopold-frecon-le-13-decembre-a-pau&amp;psig=AFQjCNFCu1j51ABxk0FoT6y4QTzegkietg&amp;ust=1506113932989184"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xofS2lrfWAhWGJVAKHZTYAsIQjRwIBw&amp;url=http://www.maranatha.store/fr/negozio/calice-in-ottone2013-05-08-08-26-41/&amp;psig=AFQjCNHudCEOsjktw1_AmaJkDswgalm68A&amp;ust=150611402719286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A48Oxl7fWAhUPKVAKHe-bBmMQjRwIBw&amp;url=http://antennesdurosaire.fr/rosaire/index5d3e.html&amp;psig=AFQjCNFOnOaQj4KpEltIP6f0zo7BChHY_g&amp;ust=1506114303808769"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iGzcXnmLfWAhWFYVAKHWPrAgsQjRwIBw&amp;url=http://www.catholiques17.fr/blog/un-nouveau-diacre-pour-le-diocese/&amp;psig=AFQjCNGKzSwV-ehqVcM419kEk6n9eZKT0Q&amp;ust=1506114750824696"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s://www.google.fr/url?sa=i&amp;rct=j&amp;q=&amp;esrc=s&amp;source=images&amp;cd=&amp;ved=0ahUKEwjS_8iZmLfWAhVBLlAKHaIHD-wQjRwIBw&amp;url=https://www.catholiques17.fr/blog/un-nouveau-diacre-pour-le-diocese/&amp;psig=AFQjCNGa0basrmDDwefsTdDITD5HzJpNCA&amp;ust=150611447342938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www.google.fr/url?sa=i&amp;rct=j&amp;q=&amp;esrc=s&amp;source=images&amp;cd=&amp;cad=rja&amp;uact=8&amp;ved=0ahUKEwjv_b7OnLfWAhUBvhQKHSqwA5wQjRwIBw&amp;url=http://cplittoralouest.catholique.fr/spip.php?article993&amp;psig=AFQjCNH7S-pqz2czAc0SASBkKK0yocU1tg&amp;ust=150611576068746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www.google.fr/url?sa=i&amp;rct=j&amp;q=&amp;esrc=s&amp;source=images&amp;cd=&amp;cad=rja&amp;uact=8&amp;ved=0ahUKEwiEotv5nLfWAhXGtBQKHVXRAtUQjRwIBw&amp;url=http://croire.la-croix.com/Definitions/Priere/Priere-de-demande&amp;psig=AFQjCNHoDF0jFx-1hIDIJwViMF9ze3o1zQ&amp;ust=150611585229837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www.google.fr/url?sa=i&amp;rct=j&amp;q=&amp;esrc=s&amp;source=images&amp;cd=&amp;cad=rja&amp;uact=8&amp;ved=0ahUKEwiVwbT5y7nWAhVIL1AKHZO5A44QjRwIBw&amp;url=http://www.maisondepriere.com/news.php?id=113&amp;psig=AFQjCNF7zSdi_sD2aNdhUORDh6_eU3kmxw&amp;ust=150619713584825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s://www.google.fr/url?sa=i&amp;rct=j&amp;q=&amp;esrc=s&amp;source=images&amp;cd=&amp;cad=rja&amp;uact=8&amp;ved=0ahUKEwiI7-uCxLnWAhUCZlAKHYDoBlIQjRwIBw&amp;url=https://www.diocesedegap.fr/fabien-guilloth-institue-lecteur-et-acolyte-a-laragne/&amp;psig=AFQjCNGuIvFL2xrXf8wTMxy2az3tiZaO0A&amp;ust=150619506029317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s://www.google.fr/url?sa=i&amp;rct=j&amp;q=&amp;esrc=s&amp;source=images&amp;cd=&amp;cad=rja&amp;uact=8&amp;ved=0ahUKEwi8_pHv1bnWAhULYlAKHdUmDaoQjRwIBw&amp;url=https://fr.depositphotos.com/126013826/stock-photo-golden-chalice-on-the-altar.html&amp;psig=AFQjCNHhX_glcBOviI1-_Z5UPsc56ZOOaQ&amp;ust=150619978552518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http://www.google.fr/url?sa=i&amp;rct=j&amp;q=&amp;esrc=s&amp;source=images&amp;cd=&amp;ved=0ahUKEwjYvLGQ0bnWAhUQJlAKHf5nBiIQjRwIBw&amp;url=http://www.federatie.net/page64/&amp;psig=AFQjCNEcjUbcBjO5-GUi5vfGNa67hlfsVQ&amp;ust=150619826546702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www.google.fr/url?sa=i&amp;rct=j&amp;q=&amp;esrc=s&amp;source=images&amp;cd=&amp;cad=rja&amp;uact=8&amp;ved=0ahUKEwig1ZS0qunWAhVCPBQKHdiBDdUQjRwIBw&amp;url=http://croire.la-croix.com/Definitions/Priere/Priere-de-demande&amp;psig=AOvVaw23ceiTdojbcToEwWIMqgmH&amp;ust=150783737091866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s://www.google.fr/url?sa=i&amp;rct=j&amp;q=&amp;esrc=s&amp;source=images&amp;cd=&amp;cad=rja&amp;uact=8&amp;ved=0ahUKEwiT7deS1LnWAhWDmLQKHaqwDLIQjRwIBw&amp;url=https://hospitalite.cathocambrai.com/page-109747.html&amp;psig=AFQjCNGlAL60CAvECFgXoT6Q7-JgsaY1aA&amp;ust=150619938855746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iajvvWirfWAhVNY1AKHe2MCooQjRwIBw&amp;url=http://benoit-et-moi.fr/2012(III)/articles/la-prophetie-de-paul-vi.php&amp;psig=AFQjCNFZEoKuF5KSx2kZK3hwo_Zvom3JmQ&amp;ust=1506110890211118"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ia7djejrfWAhUQPVAKHZXxCgcQjRwIBw&amp;url=http://paroissesdelacrau.aixarles.org/2016/11/journee-du-secours-catholique-caritas-france/&amp;psig=AFQjCNE0RuPxqeLU_sf-i1h6S7cpyDu4dA&amp;ust=1506112014932647"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www.google.fr/url?sa=i&amp;rct=j&amp;q=&amp;esrc=s&amp;source=images&amp;cd=&amp;cad=rja&amp;uact=8&amp;ved=0ahUKEwiJ28vCjLfWAhXSLlAKHVwFB_oQjRwIBw&amp;url=http://seminaireversailles.fr/parcours-formation/&amp;psig=AFQjCNGEhycAZNmzJkP5JuNfKAn66W3QYg&amp;ust=1506111440292652"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amp;url=http://fr.123rf.com/photo_7351194_focus-selectif-sur-or-plume-sur-main-ecrit-lettre-se-concentrer-sur-la-pointe-de-stylet-pointe-de-st.html&amp;psig=AFQjCNGXdp842lgZJL62uQGRpm7t7K1PFQ&amp;ust=1506112472641045"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0ahUKEwiSysm1kbfWAhUJmrQKHaWoA58QjRwIBw&amp;url=https://mariaistoc.wordpress.com/2013/04/05/limportance-de-levangile/&amp;psig=AFQjCNESst4HcX6x-w9Y4arGTqZ8nss-3g&amp;ust=1506112644032972"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ij5akxbnWAhUOmrQKHaH2AwoQjRwIBw&amp;url=http://liturgie.catholique.fr/accueil/pastorale-sacramentelle/les-funerailles/approfondissement-et-formation/14962-la-liturgie-de-la-parole/&amp;psig=AFQjCNGwQyMdhbtLKTX2W44aqLL1dZHzVw&amp;ust=150619537616808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htrOk7fWAhXLJ1AKHWSPB-UQjRwIBw&amp;url=http://www.r-s-v.org/fr/collation-des-ministere-de-lectorat-et-dacolytat/&amp;psig=AFQjCNEVy8JosYGmqMv_U23rZMuXGazsOQ&amp;ust=150611323728816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iWhbSHlLfWAhUJU1AKHQonBdIQjRwIBw&amp;url=http://www.jardinierdedieu.com/article-o-dieu-que-ton-amour-soit-sur-nous-106594282.html&amp;psig=AFQjCNF7-Tgi58SI38XKLF3VGSnL3VvViQ&amp;ust=1506113453046805"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Diaconat permanent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9" name="ZoneTexte 8"/>
          <p:cNvSpPr txBox="1"/>
          <p:nvPr/>
        </p:nvSpPr>
        <p:spPr>
          <a:xfrm>
            <a:off x="7215206" y="6215082"/>
            <a:ext cx="1500198" cy="307777"/>
          </a:xfrm>
          <a:prstGeom prst="rect">
            <a:avLst/>
          </a:prstGeom>
          <a:noFill/>
        </p:spPr>
        <p:txBody>
          <a:bodyPr wrap="square" rtlCol="0">
            <a:spAutoFit/>
          </a:bodyPr>
          <a:lstStyle/>
          <a:p>
            <a:pPr algn="ctr"/>
            <a:r>
              <a:rPr lang="fr-FR" sz="1400" dirty="0"/>
              <a:t>Septembre 2017</a:t>
            </a:r>
          </a:p>
        </p:txBody>
      </p:sp>
      <p:pic>
        <p:nvPicPr>
          <p:cNvPr id="7" name="Image 6" descr="insigne-pour-diacre.jpg"/>
          <p:cNvPicPr>
            <a:picLocks noChangeAspect="1"/>
          </p:cNvPicPr>
          <p:nvPr/>
        </p:nvPicPr>
        <p:blipFill>
          <a:blip r:embed="rId3" cstate="print"/>
          <a:srcRect l="38750" t="6250" r="28750" b="41250"/>
          <a:stretch>
            <a:fillRect/>
          </a:stretch>
        </p:blipFill>
        <p:spPr>
          <a:xfrm>
            <a:off x="3571868" y="1428736"/>
            <a:ext cx="2857520" cy="46159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4708981"/>
          </a:xfrm>
          <a:prstGeom prst="rect">
            <a:avLst/>
          </a:prstGeom>
          <a:noFill/>
        </p:spPr>
        <p:txBody>
          <a:bodyPr wrap="square" rtlCol="0">
            <a:spAutoFit/>
          </a:bodyPr>
          <a:lstStyle/>
          <a:p>
            <a:pPr algn="just"/>
            <a:r>
              <a:rPr lang="fr-FR" sz="2400" dirty="0"/>
              <a:t>Mais, l’acolyte ne sera vraiment serviteur du Corps du Christ que s’il en vit lui-même.</a:t>
            </a:r>
          </a:p>
          <a:p>
            <a:pPr algn="just"/>
            <a:endParaRPr lang="fr-FR" sz="2400" dirty="0"/>
          </a:p>
          <a:p>
            <a:pPr algn="just"/>
            <a:r>
              <a:rPr lang="fr-FR" sz="2400" dirty="0"/>
              <a:t>Que grandissant jour après jour dans la foi et la charité, l’acolyte sache animer la prière de l’assemblée, y compris en distribuant l’eucharistie, pour l’édification de l’Église, avec une attention toute particulière envers les pauvres et les malades.</a:t>
            </a:r>
          </a:p>
          <a:p>
            <a:br>
              <a:rPr lang="fr-FR" sz="2400" dirty="0"/>
            </a:br>
            <a:endParaRPr lang="fr-FR" sz="2400" dirty="0"/>
          </a:p>
          <a:p>
            <a:endParaRPr lang="fr-FR" sz="2400" dirty="0"/>
          </a:p>
          <a:p>
            <a:endParaRPr lang="fr-FR" sz="3600" dirty="0"/>
          </a:p>
        </p:txBody>
      </p:sp>
      <p:pic>
        <p:nvPicPr>
          <p:cNvPr id="30722" name="Picture 2" descr="Picture"/>
          <p:cNvPicPr>
            <a:picLocks noChangeAspect="1" noChangeArrowheads="1"/>
          </p:cNvPicPr>
          <p:nvPr/>
        </p:nvPicPr>
        <p:blipFill>
          <a:blip r:embed="rId3" cstate="print"/>
          <a:srcRect/>
          <a:stretch>
            <a:fillRect/>
          </a:stretch>
        </p:blipFill>
        <p:spPr bwMode="auto">
          <a:xfrm>
            <a:off x="0" y="3284984"/>
            <a:ext cx="1764493" cy="11605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3600986"/>
          </a:xfrm>
          <a:prstGeom prst="rect">
            <a:avLst/>
          </a:prstGeom>
          <a:noFill/>
        </p:spPr>
        <p:txBody>
          <a:bodyPr wrap="square" rtlCol="0">
            <a:spAutoFit/>
          </a:bodyPr>
          <a:lstStyle/>
          <a:p>
            <a:pPr algn="just"/>
            <a:r>
              <a:rPr lang="fr-FR" sz="2400" dirty="0"/>
              <a:t> En effet, le premier sens du mot « acolyte » est               « accompagnateur, compagnon ». </a:t>
            </a:r>
          </a:p>
          <a:p>
            <a:pPr algn="just"/>
            <a:endParaRPr lang="fr-FR" sz="2400" dirty="0"/>
          </a:p>
          <a:p>
            <a:pPr algn="just"/>
            <a:r>
              <a:rPr lang="fr-FR" sz="2400" dirty="0"/>
              <a:t>L’acolyte accompagne donc le célébrant.</a:t>
            </a:r>
          </a:p>
          <a:p>
            <a:pPr algn="just"/>
            <a:endParaRPr lang="fr-FR" sz="2400" dirty="0"/>
          </a:p>
          <a:p>
            <a:pPr algn="just"/>
            <a:r>
              <a:rPr lang="fr-FR" sz="2400" dirty="0"/>
              <a:t> Il lui revient notamment de s’occuper du service de l’autel, d’aider le prêtre dans les fonctions liturgiques et principalement dans la célébration de la messe.</a:t>
            </a:r>
          </a:p>
          <a:p>
            <a:endParaRPr lang="fr-FR" sz="3600" dirty="0"/>
          </a:p>
        </p:txBody>
      </p:sp>
      <p:pic>
        <p:nvPicPr>
          <p:cNvPr id="29698" name="Picture 2" descr="Résultat de recherche d'images pour &quot;acolytat&quot;">
            <a:hlinkClick r:id="rId3"/>
          </p:cNvPr>
          <p:cNvPicPr>
            <a:picLocks noChangeAspect="1" noChangeArrowheads="1"/>
          </p:cNvPicPr>
          <p:nvPr/>
        </p:nvPicPr>
        <p:blipFill>
          <a:blip r:embed="rId4" cstate="print"/>
          <a:srcRect/>
          <a:stretch>
            <a:fillRect/>
          </a:stretch>
        </p:blipFill>
        <p:spPr bwMode="auto">
          <a:xfrm>
            <a:off x="0" y="3068960"/>
            <a:ext cx="1763688" cy="13227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4339650"/>
          </a:xfrm>
          <a:prstGeom prst="rect">
            <a:avLst/>
          </a:prstGeom>
          <a:noFill/>
        </p:spPr>
        <p:txBody>
          <a:bodyPr wrap="square" rtlCol="0">
            <a:spAutoFit/>
          </a:bodyPr>
          <a:lstStyle/>
          <a:p>
            <a:r>
              <a:rPr lang="fr-FR" sz="2400" b="1" dirty="0"/>
              <a:t>L’institution à l’acolytat :</a:t>
            </a:r>
          </a:p>
          <a:p>
            <a:endParaRPr lang="fr-FR" sz="2400" dirty="0"/>
          </a:p>
          <a:p>
            <a:pPr algn="just"/>
            <a:r>
              <a:rPr lang="fr-FR" sz="2400" dirty="0"/>
              <a:t>Au cours de la célébration, le ministère est manifesté lorsque le vicaire épiscopal au nom de l’évêque remet entre les mains de l’acolyte une patène et un calice en disant :</a:t>
            </a:r>
          </a:p>
          <a:p>
            <a:pPr algn="just"/>
            <a:endParaRPr lang="fr-FR" sz="2400" dirty="0"/>
          </a:p>
          <a:p>
            <a:pPr algn="just"/>
            <a:r>
              <a:rPr lang="fr-FR" sz="2400" dirty="0">
                <a:solidFill>
                  <a:srgbClr val="002060"/>
                </a:solidFill>
              </a:rPr>
              <a:t> </a:t>
            </a:r>
            <a:r>
              <a:rPr lang="fr-FR" sz="2400" i="1" dirty="0">
                <a:solidFill>
                  <a:srgbClr val="002060"/>
                </a:solidFill>
              </a:rPr>
              <a:t>Recevez ce pain et cette coupe de vin pour la célébration de l’eucharistie, et montrez-vous digne de servir la table du Seigneur et de l’Église.</a:t>
            </a:r>
          </a:p>
          <a:p>
            <a:endParaRPr lang="fr-FR" sz="3600" dirty="0"/>
          </a:p>
        </p:txBody>
      </p:sp>
      <p:pic>
        <p:nvPicPr>
          <p:cNvPr id="28674" name="Picture 2" descr="Résultat de recherche d'images pour &quot;calice&quot;">
            <a:hlinkClick r:id="rId3"/>
          </p:cNvPr>
          <p:cNvPicPr>
            <a:picLocks noChangeAspect="1" noChangeArrowheads="1"/>
          </p:cNvPicPr>
          <p:nvPr/>
        </p:nvPicPr>
        <p:blipFill>
          <a:blip r:embed="rId4" cstate="print"/>
          <a:srcRect/>
          <a:stretch>
            <a:fillRect/>
          </a:stretch>
        </p:blipFill>
        <p:spPr bwMode="auto">
          <a:xfrm>
            <a:off x="-324543" y="2780928"/>
            <a:ext cx="2376264" cy="201724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 lectorat et 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3785652"/>
          </a:xfrm>
          <a:prstGeom prst="rect">
            <a:avLst/>
          </a:prstGeom>
          <a:noFill/>
        </p:spPr>
        <p:txBody>
          <a:bodyPr wrap="square" rtlCol="0">
            <a:spAutoFit/>
          </a:bodyPr>
          <a:lstStyle/>
          <a:p>
            <a:pPr algn="ctr"/>
            <a:r>
              <a:rPr lang="fr-FR" sz="4800" b="1" dirty="0"/>
              <a:t>LA  CELEBRATION</a:t>
            </a:r>
          </a:p>
          <a:p>
            <a:pPr algn="ctr"/>
            <a:r>
              <a:rPr lang="fr-FR" sz="4800" b="1" dirty="0"/>
              <a:t>DES INSTITUTIONS</a:t>
            </a:r>
          </a:p>
          <a:p>
            <a:pPr algn="ctr"/>
            <a:r>
              <a:rPr lang="fr-FR" sz="4800" b="1" dirty="0"/>
              <a:t>AU LECTORAT ET </a:t>
            </a:r>
          </a:p>
          <a:p>
            <a:pPr algn="ctr"/>
            <a:r>
              <a:rPr lang="fr-FR" sz="4800" b="1" dirty="0"/>
              <a:t>A L’ACOLYTAT :</a:t>
            </a:r>
          </a:p>
          <a:p>
            <a:pPr algn="ctr"/>
            <a:r>
              <a:rPr lang="fr-FR" sz="4800" b="1" u="sng" dirty="0"/>
              <a:t>Suggestion de déroulé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Temps de l’accueil</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357298"/>
            <a:ext cx="6786610" cy="3416320"/>
          </a:xfrm>
          <a:prstGeom prst="rect">
            <a:avLst/>
          </a:prstGeom>
          <a:noFill/>
        </p:spPr>
        <p:txBody>
          <a:bodyPr wrap="square" rtlCol="0">
            <a:spAutoFit/>
          </a:bodyPr>
          <a:lstStyle/>
          <a:p>
            <a:r>
              <a:rPr lang="fr-FR" sz="2400" u="sng" dirty="0"/>
              <a:t>Par le vicaire épiscopal </a:t>
            </a:r>
            <a:r>
              <a:rPr lang="fr-FR" sz="2400" dirty="0"/>
              <a:t>:</a:t>
            </a:r>
          </a:p>
          <a:p>
            <a:endParaRPr lang="fr-FR" sz="2400" dirty="0"/>
          </a:p>
          <a:p>
            <a:pPr algn="just"/>
            <a:r>
              <a:rPr lang="fr-FR" sz="2400" i="1" dirty="0">
                <a:solidFill>
                  <a:srgbClr val="002060"/>
                </a:solidFill>
              </a:rPr>
              <a:t>Les institutions au lectorat et à l’acolytat  pour N. sont le moment d’engagement à vivre ces missions.</a:t>
            </a:r>
          </a:p>
          <a:p>
            <a:pPr algn="just"/>
            <a:endParaRPr lang="fr-FR" sz="2400" i="1" dirty="0">
              <a:solidFill>
                <a:srgbClr val="002060"/>
              </a:solidFill>
            </a:endParaRPr>
          </a:p>
          <a:p>
            <a:pPr algn="just"/>
            <a:r>
              <a:rPr lang="fr-FR" sz="2400" i="1" dirty="0">
                <a:solidFill>
                  <a:srgbClr val="002060"/>
                </a:solidFill>
              </a:rPr>
              <a:t>Mais plus qu’un engagement, c’est un don que Dieu fait à son Eglise, une grâce de Celui qui est </a:t>
            </a:r>
          </a:p>
          <a:p>
            <a:pPr algn="just"/>
            <a:r>
              <a:rPr lang="fr-FR" sz="2400" i="1" dirty="0">
                <a:solidFill>
                  <a:srgbClr val="002060"/>
                </a:solidFill>
              </a:rPr>
              <a:t>« venu pour servir et donner sa vie pour la multitude ».</a:t>
            </a:r>
            <a:endParaRPr lang="fr-FR" sz="2400" b="1" i="1" dirty="0">
              <a:solidFill>
                <a:srgbClr val="002060"/>
              </a:solidFill>
            </a:endParaRPr>
          </a:p>
        </p:txBody>
      </p:sp>
      <p:pic>
        <p:nvPicPr>
          <p:cNvPr id="26626" name="Picture 2" descr="Résultat de recherche d'images pour &quot;icone christ miséricordieux&quot;">
            <a:hlinkClick r:id="rId3"/>
          </p:cNvPr>
          <p:cNvPicPr>
            <a:picLocks noChangeAspect="1" noChangeArrowheads="1"/>
          </p:cNvPicPr>
          <p:nvPr/>
        </p:nvPicPr>
        <p:blipFill>
          <a:blip r:embed="rId4" cstate="print"/>
          <a:srcRect/>
          <a:stretch>
            <a:fillRect/>
          </a:stretch>
        </p:blipFill>
        <p:spPr bwMode="auto">
          <a:xfrm>
            <a:off x="54412" y="1542368"/>
            <a:ext cx="1598820" cy="309525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Présentation </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357298"/>
            <a:ext cx="6786610" cy="1754326"/>
          </a:xfrm>
          <a:prstGeom prst="rect">
            <a:avLst/>
          </a:prstGeom>
          <a:noFill/>
        </p:spPr>
        <p:txBody>
          <a:bodyPr wrap="square" rtlCol="0">
            <a:spAutoFit/>
          </a:bodyPr>
          <a:lstStyle/>
          <a:p>
            <a:r>
              <a:rPr lang="fr-FR" sz="2400" u="sng" dirty="0"/>
              <a:t>Par le diacre référent </a:t>
            </a:r>
            <a:r>
              <a:rPr lang="fr-FR" sz="2400" dirty="0"/>
              <a:t>:</a:t>
            </a:r>
          </a:p>
          <a:p>
            <a:pPr algn="just"/>
            <a:endParaRPr lang="fr-FR" sz="1200" dirty="0"/>
          </a:p>
          <a:p>
            <a:pPr algn="just"/>
            <a:r>
              <a:rPr lang="fr-FR" sz="2400" dirty="0"/>
              <a:t>Afin de présenter le candidat (et son épouse le cas échéant) à l’assemblée, à travers sa personnalité, ses engagements, sa famille… </a:t>
            </a:r>
          </a:p>
        </p:txBody>
      </p:sp>
      <p:pic>
        <p:nvPicPr>
          <p:cNvPr id="25602" name="Picture 2" descr="Image associée">
            <a:hlinkClick r:id="rId3"/>
          </p:cNvPr>
          <p:cNvPicPr>
            <a:picLocks noChangeAspect="1" noChangeArrowheads="1"/>
          </p:cNvPicPr>
          <p:nvPr/>
        </p:nvPicPr>
        <p:blipFill>
          <a:blip r:embed="rId4" cstate="print"/>
          <a:srcRect/>
          <a:stretch>
            <a:fillRect/>
          </a:stretch>
        </p:blipFill>
        <p:spPr bwMode="auto">
          <a:xfrm>
            <a:off x="2699792" y="3356992"/>
            <a:ext cx="4464496" cy="296877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Bénédiction de l’aube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14488"/>
            <a:ext cx="6786610" cy="3600986"/>
          </a:xfrm>
          <a:prstGeom prst="rect">
            <a:avLst/>
          </a:prstGeom>
          <a:noFill/>
        </p:spPr>
        <p:txBody>
          <a:bodyPr wrap="square" rtlCol="0">
            <a:spAutoFit/>
          </a:bodyPr>
          <a:lstStyle/>
          <a:p>
            <a:r>
              <a:rPr lang="fr-FR" sz="3600" dirty="0"/>
              <a:t> </a:t>
            </a:r>
            <a:r>
              <a:rPr lang="fr-FR" sz="2400" u="sng" dirty="0"/>
              <a:t>Par le vicaire épiscopal </a:t>
            </a:r>
            <a:r>
              <a:rPr lang="fr-FR" sz="2400" dirty="0"/>
              <a:t>:</a:t>
            </a:r>
          </a:p>
          <a:p>
            <a:endParaRPr lang="fr-FR" sz="2400" dirty="0"/>
          </a:p>
          <a:p>
            <a:pPr algn="just"/>
            <a:r>
              <a:rPr lang="fr-FR" sz="2400" i="1" dirty="0">
                <a:solidFill>
                  <a:srgbClr val="002060"/>
                </a:solidFill>
              </a:rPr>
              <a:t>Tu es béni, Seigneur, car tu accueilles avec bonté notre louange par ton Fils, médiateur de la nouvelle Alliance, et tu as choisi des hommes pour qu’ils soient dispensateurs de tes mystères.</a:t>
            </a:r>
          </a:p>
          <a:p>
            <a:endParaRPr lang="fr-FR" sz="2400" dirty="0"/>
          </a:p>
          <a:p>
            <a:endParaRPr lang="fr-FR" sz="2400" dirty="0"/>
          </a:p>
          <a:p>
            <a:endParaRPr lang="fr-FR" sz="2400" dirty="0"/>
          </a:p>
        </p:txBody>
      </p:sp>
      <p:pic>
        <p:nvPicPr>
          <p:cNvPr id="9" name="Picture 2" descr="http://www.houssard.fr/1554-large_default/aube-de-prêtre-ref-20121.jpg"/>
          <p:cNvPicPr>
            <a:picLocks noChangeAspect="1" noChangeArrowheads="1"/>
          </p:cNvPicPr>
          <p:nvPr/>
        </p:nvPicPr>
        <p:blipFill>
          <a:blip r:embed="rId3" cstate="print"/>
          <a:srcRect l="22381" r="22909"/>
          <a:stretch>
            <a:fillRect/>
          </a:stretch>
        </p:blipFill>
        <p:spPr bwMode="auto">
          <a:xfrm>
            <a:off x="0" y="1916832"/>
            <a:ext cx="1584176" cy="28956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Bénédiction de l’aube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63688" y="1556792"/>
            <a:ext cx="6786610" cy="3046988"/>
          </a:xfrm>
          <a:prstGeom prst="rect">
            <a:avLst/>
          </a:prstGeom>
          <a:noFill/>
        </p:spPr>
        <p:txBody>
          <a:bodyPr wrap="square" rtlCol="0">
            <a:spAutoFit/>
          </a:bodyPr>
          <a:lstStyle/>
          <a:p>
            <a:pPr algn="just"/>
            <a:r>
              <a:rPr lang="fr-FR" sz="2400" i="1" dirty="0">
                <a:solidFill>
                  <a:srgbClr val="002060"/>
                </a:solidFill>
              </a:rPr>
              <a:t>Bénis cette aube destinée à servir à la célébration liturgique : enrichis-la de ta bénédiction pour que ton ministre la revête avec respect et s’attache à vivre saintement, pour la gloire de Dieu !</a:t>
            </a:r>
          </a:p>
          <a:p>
            <a:pPr algn="just"/>
            <a:r>
              <a:rPr lang="fr-FR" sz="2400" i="1" dirty="0">
                <a:solidFill>
                  <a:srgbClr val="002060"/>
                </a:solidFill>
              </a:rPr>
              <a:t>Par Jésus, le Christ, notre Seigneur. </a:t>
            </a:r>
            <a:endParaRPr lang="fr-FR" sz="2400" b="1" i="1" dirty="0">
              <a:solidFill>
                <a:srgbClr val="002060"/>
              </a:solidFill>
            </a:endParaRPr>
          </a:p>
          <a:p>
            <a:endParaRPr lang="fr-FR" sz="2400" dirty="0"/>
          </a:p>
          <a:p>
            <a:endParaRPr lang="fr-FR" sz="2400" dirty="0"/>
          </a:p>
          <a:p>
            <a:endParaRPr lang="fr-FR" sz="2400" dirty="0"/>
          </a:p>
        </p:txBody>
      </p:sp>
      <p:pic>
        <p:nvPicPr>
          <p:cNvPr id="12" name="Picture 2" descr="C:\Users\jerome.mutin\J. MUTIN (dossiers)\Personnel\CATHO SPHERE\Diaconat\Photo église Steinbourg\IMG_5802 mini.jpg"/>
          <p:cNvPicPr>
            <a:picLocks noChangeAspect="1" noChangeArrowheads="1"/>
          </p:cNvPicPr>
          <p:nvPr/>
        </p:nvPicPr>
        <p:blipFill>
          <a:blip r:embed="rId3" cstate="print"/>
          <a:srcRect/>
          <a:stretch>
            <a:fillRect/>
          </a:stretch>
        </p:blipFill>
        <p:spPr bwMode="auto">
          <a:xfrm>
            <a:off x="3275856" y="3645024"/>
            <a:ext cx="3744416" cy="26941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Revêtement de l’aube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14488"/>
            <a:ext cx="6786610" cy="1200329"/>
          </a:xfrm>
          <a:prstGeom prst="rect">
            <a:avLst/>
          </a:prstGeom>
          <a:noFill/>
        </p:spPr>
        <p:txBody>
          <a:bodyPr wrap="square" rtlCol="0">
            <a:spAutoFit/>
          </a:bodyPr>
          <a:lstStyle/>
          <a:p>
            <a:pPr algn="just"/>
            <a:r>
              <a:rPr lang="fr-FR" sz="2400" dirty="0"/>
              <a:t>Pendant le chant du gloire à Dieu, l’épouse (ou un membre de la famille ou un paroissien) remet l’aube à l’institué qui la revêt.</a:t>
            </a:r>
          </a:p>
        </p:txBody>
      </p:sp>
      <p:pic>
        <p:nvPicPr>
          <p:cNvPr id="23554" name="Picture 2" descr="Résultat de recherche d'images pour &quot;diacre permanent micro&quot;">
            <a:hlinkClick r:id="rId4"/>
          </p:cNvPr>
          <p:cNvPicPr>
            <a:picLocks noChangeAspect="1" noChangeArrowheads="1"/>
          </p:cNvPicPr>
          <p:nvPr/>
        </p:nvPicPr>
        <p:blipFill>
          <a:blip r:embed="rId5" cstate="print"/>
          <a:srcRect/>
          <a:stretch>
            <a:fillRect/>
          </a:stretch>
        </p:blipFill>
        <p:spPr bwMode="auto">
          <a:xfrm>
            <a:off x="2483768" y="2996952"/>
            <a:ext cx="5080870" cy="33843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Institution au lectorat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5878532"/>
          </a:xfrm>
          <a:prstGeom prst="rect">
            <a:avLst/>
          </a:prstGeom>
          <a:noFill/>
        </p:spPr>
        <p:txBody>
          <a:bodyPr wrap="square" rtlCol="0">
            <a:spAutoFit/>
          </a:bodyPr>
          <a:lstStyle/>
          <a:p>
            <a:r>
              <a:rPr lang="fr-FR" sz="2400" u="sng" dirty="0"/>
              <a:t>Temps de la Parole </a:t>
            </a:r>
            <a:r>
              <a:rPr lang="fr-FR" sz="2400" dirty="0"/>
              <a:t>:</a:t>
            </a:r>
          </a:p>
          <a:p>
            <a:pPr algn="just"/>
            <a:endParaRPr lang="fr-FR" sz="1400" dirty="0"/>
          </a:p>
          <a:p>
            <a:pPr algn="just"/>
            <a:r>
              <a:rPr lang="fr-FR" sz="2400" dirty="0"/>
              <a:t>L’institué s’avance vers le vicaire épiscopal, devant l’autel.</a:t>
            </a:r>
          </a:p>
          <a:p>
            <a:pPr algn="just"/>
            <a:r>
              <a:rPr lang="fr-FR" sz="1400" dirty="0"/>
              <a:t> </a:t>
            </a:r>
          </a:p>
          <a:p>
            <a:pPr algn="just"/>
            <a:r>
              <a:rPr lang="fr-FR" sz="2400" dirty="0"/>
              <a:t>Le diacre référent remet l’Evangéliaire qui a été déposé sur l’autel lors de la procession d’entrée au vicaire épiscopal</a:t>
            </a:r>
          </a:p>
          <a:p>
            <a:pPr algn="just"/>
            <a:endParaRPr lang="fr-FR" sz="1400" dirty="0"/>
          </a:p>
          <a:p>
            <a:pPr algn="just"/>
            <a:r>
              <a:rPr lang="fr-FR" sz="2400" dirty="0"/>
              <a:t>Le vicaire épiscopal remet alors l’Evangéliaire à l’institué en disant :</a:t>
            </a:r>
          </a:p>
          <a:p>
            <a:pPr algn="just"/>
            <a:r>
              <a:rPr lang="fr-FR" sz="2400" i="1" dirty="0">
                <a:solidFill>
                  <a:srgbClr val="002060"/>
                </a:solidFill>
              </a:rPr>
              <a:t>N. par le ministère de lecteur, tu vas être amené à proclamer la Parole de Dieu dans la Liturgie. </a:t>
            </a:r>
          </a:p>
          <a:p>
            <a:endParaRPr lang="fr-FR" sz="2400" dirty="0"/>
          </a:p>
          <a:p>
            <a:endParaRPr lang="fr-FR" sz="2400" dirty="0"/>
          </a:p>
          <a:p>
            <a:endParaRPr lang="fr-FR" sz="3600" dirty="0"/>
          </a:p>
        </p:txBody>
      </p:sp>
      <p:pic>
        <p:nvPicPr>
          <p:cNvPr id="21506" name="Picture 2" descr="Résultat de recherche d'images pour &quot;évangile&quot;">
            <a:hlinkClick r:id="rId4"/>
          </p:cNvPr>
          <p:cNvPicPr>
            <a:picLocks noChangeAspect="1" noChangeArrowheads="1"/>
          </p:cNvPicPr>
          <p:nvPr/>
        </p:nvPicPr>
        <p:blipFill>
          <a:blip r:embed="rId5" cstate="print"/>
          <a:srcRect/>
          <a:stretch>
            <a:fillRect/>
          </a:stretch>
        </p:blipFill>
        <p:spPr bwMode="auto">
          <a:xfrm>
            <a:off x="78468" y="3325615"/>
            <a:ext cx="1691680" cy="12579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Diaconat permanent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7" name="ZoneTexte 6"/>
          <p:cNvSpPr txBox="1"/>
          <p:nvPr/>
        </p:nvSpPr>
        <p:spPr>
          <a:xfrm>
            <a:off x="1714480" y="1857364"/>
            <a:ext cx="6429420" cy="2708434"/>
          </a:xfrm>
          <a:prstGeom prst="rect">
            <a:avLst/>
          </a:prstGeom>
          <a:noFill/>
        </p:spPr>
        <p:txBody>
          <a:bodyPr wrap="square" rtlCol="0">
            <a:spAutoFit/>
          </a:bodyPr>
          <a:lstStyle/>
          <a:p>
            <a:pPr algn="ctr"/>
            <a:r>
              <a:rPr lang="fr-FR" sz="4000" b="1" dirty="0"/>
              <a:t>Les institutions</a:t>
            </a:r>
          </a:p>
          <a:p>
            <a:pPr algn="ctr"/>
            <a:endParaRPr lang="fr-FR" sz="1000" b="1" dirty="0"/>
          </a:p>
          <a:p>
            <a:pPr algn="ctr"/>
            <a:r>
              <a:rPr lang="fr-FR" sz="4000" b="1" dirty="0"/>
              <a:t>au LECTORAT </a:t>
            </a:r>
          </a:p>
          <a:p>
            <a:pPr algn="ctr"/>
            <a:r>
              <a:rPr lang="fr-FR" sz="4000" b="1" dirty="0"/>
              <a:t>et</a:t>
            </a:r>
          </a:p>
          <a:p>
            <a:pPr algn="ctr"/>
            <a:r>
              <a:rPr lang="fr-FR" sz="4000" b="1" dirty="0"/>
              <a:t>à l’ACOLYTAT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Institution au lectorat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5139869"/>
          </a:xfrm>
          <a:prstGeom prst="rect">
            <a:avLst/>
          </a:prstGeom>
          <a:noFill/>
        </p:spPr>
        <p:txBody>
          <a:bodyPr wrap="square" rtlCol="0">
            <a:spAutoFit/>
          </a:bodyPr>
          <a:lstStyle/>
          <a:p>
            <a:endParaRPr lang="fr-FR" sz="2400" dirty="0"/>
          </a:p>
          <a:p>
            <a:pPr algn="just"/>
            <a:r>
              <a:rPr lang="fr-FR" sz="2400" i="1" dirty="0">
                <a:solidFill>
                  <a:srgbClr val="002060"/>
                </a:solidFill>
              </a:rPr>
              <a:t>Cela te pousse à plusieurs responsabilités : </a:t>
            </a:r>
          </a:p>
          <a:p>
            <a:pPr algn="just"/>
            <a:endParaRPr lang="fr-FR" sz="1400" i="1" dirty="0">
              <a:solidFill>
                <a:srgbClr val="002060"/>
              </a:solidFill>
            </a:endParaRPr>
          </a:p>
          <a:p>
            <a:pPr algn="just"/>
            <a:r>
              <a:rPr lang="fr-FR" sz="2400" i="1" dirty="0">
                <a:solidFill>
                  <a:srgbClr val="002060"/>
                </a:solidFill>
              </a:rPr>
              <a:t>D’abord aie un profond respect pour cette Parole, car elle est là pour te faire découvrir qui est le Christ, elle doit nourrir ta prière quotidienne ; et rappelle-toi que la principale façon d’écouter le Christ, c’est par l’Ecriture Sainte.</a:t>
            </a:r>
          </a:p>
          <a:p>
            <a:pPr algn="just"/>
            <a:endParaRPr lang="fr-FR" sz="1400" i="1" dirty="0">
              <a:solidFill>
                <a:srgbClr val="002060"/>
              </a:solidFill>
            </a:endParaRPr>
          </a:p>
          <a:p>
            <a:pPr algn="just"/>
            <a:r>
              <a:rPr lang="fr-FR" sz="2400" i="1" dirty="0">
                <a:solidFill>
                  <a:srgbClr val="002060"/>
                </a:solidFill>
              </a:rPr>
              <a:t>N. reçois l’Evangile du Christ, que tu as la mission d’annoncer. Transmets aux autres ce dont tu vivras. </a:t>
            </a:r>
          </a:p>
          <a:p>
            <a:endParaRPr lang="fr-FR" sz="2400" dirty="0"/>
          </a:p>
          <a:p>
            <a:endParaRPr lang="fr-FR" sz="2400" dirty="0"/>
          </a:p>
          <a:p>
            <a:endParaRPr lang="fr-FR" sz="3600" dirty="0"/>
          </a:p>
        </p:txBody>
      </p:sp>
      <p:pic>
        <p:nvPicPr>
          <p:cNvPr id="19458" name="Picture 2" descr="Résultat de recherche d'images pour &quot;priere&quot;">
            <a:hlinkClick r:id="rId4"/>
          </p:cNvPr>
          <p:cNvPicPr>
            <a:picLocks noChangeAspect="1" noChangeArrowheads="1"/>
          </p:cNvPicPr>
          <p:nvPr/>
        </p:nvPicPr>
        <p:blipFill>
          <a:blip r:embed="rId5" cstate="print"/>
          <a:srcRect/>
          <a:stretch>
            <a:fillRect/>
          </a:stretch>
        </p:blipFill>
        <p:spPr bwMode="auto">
          <a:xfrm>
            <a:off x="37936" y="3072477"/>
            <a:ext cx="1683004" cy="123294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Institution au lectorat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5078313"/>
          </a:xfrm>
          <a:prstGeom prst="rect">
            <a:avLst/>
          </a:prstGeom>
          <a:noFill/>
        </p:spPr>
        <p:txBody>
          <a:bodyPr wrap="square" rtlCol="0">
            <a:spAutoFit/>
          </a:bodyPr>
          <a:lstStyle/>
          <a:p>
            <a:pPr algn="just"/>
            <a:r>
              <a:rPr lang="fr-FR" sz="2400" i="1" dirty="0">
                <a:solidFill>
                  <a:srgbClr val="002060"/>
                </a:solidFill>
              </a:rPr>
              <a:t>Etre lecteur n’est pas un privilège, encore moins un droit. </a:t>
            </a:r>
          </a:p>
          <a:p>
            <a:pPr algn="just"/>
            <a:r>
              <a:rPr lang="fr-FR" sz="2400" i="1" dirty="0">
                <a:solidFill>
                  <a:srgbClr val="002060"/>
                </a:solidFill>
              </a:rPr>
              <a:t>C’est à un service que tu es institué pour donner le goût aux autres de la Parole de Dieu.</a:t>
            </a:r>
          </a:p>
          <a:p>
            <a:pPr algn="just"/>
            <a:r>
              <a:rPr lang="fr-FR" sz="2400" i="1" dirty="0">
                <a:solidFill>
                  <a:srgbClr val="002060"/>
                </a:solidFill>
              </a:rPr>
              <a:t>Seigneur, bénis notre frère N. dans ce ministère : </a:t>
            </a:r>
          </a:p>
          <a:p>
            <a:pPr algn="just"/>
            <a:r>
              <a:rPr lang="fr-FR" sz="2400" i="1" dirty="0">
                <a:solidFill>
                  <a:srgbClr val="002060"/>
                </a:solidFill>
              </a:rPr>
              <a:t>qu’il se nourrisse de ta Parole, </a:t>
            </a:r>
          </a:p>
          <a:p>
            <a:pPr algn="just"/>
            <a:r>
              <a:rPr lang="fr-FR" sz="2400" i="1" dirty="0">
                <a:solidFill>
                  <a:srgbClr val="002060"/>
                </a:solidFill>
              </a:rPr>
              <a:t>qu’il se laisse former par elle et l’annonce avec fidélité.</a:t>
            </a:r>
          </a:p>
          <a:p>
            <a:pPr algn="just"/>
            <a:endParaRPr lang="fr-FR" sz="2400" i="1" dirty="0">
              <a:solidFill>
                <a:srgbClr val="002060"/>
              </a:solidFill>
            </a:endParaRPr>
          </a:p>
          <a:p>
            <a:pPr algn="just"/>
            <a:r>
              <a:rPr lang="fr-FR" sz="2400" i="1" dirty="0">
                <a:solidFill>
                  <a:srgbClr val="002060"/>
                </a:solidFill>
              </a:rPr>
              <a:t>Par Jésus, le Christ, notre Seigneur.</a:t>
            </a:r>
          </a:p>
          <a:p>
            <a:pPr algn="just"/>
            <a:r>
              <a:rPr lang="fr-FR" sz="2400" dirty="0"/>
              <a:t>R/  Amen</a:t>
            </a:r>
          </a:p>
          <a:p>
            <a:endParaRPr lang="fr-FR" sz="2400" dirty="0"/>
          </a:p>
          <a:p>
            <a:endParaRPr lang="fr-FR" sz="3600" dirty="0"/>
          </a:p>
        </p:txBody>
      </p:sp>
      <p:pic>
        <p:nvPicPr>
          <p:cNvPr id="17410" name="Picture 2" descr="Résultat de recherche d'images pour &quot;LECTURE parole de dieu&quot;">
            <a:hlinkClick r:id="rId4"/>
          </p:cNvPr>
          <p:cNvPicPr>
            <a:picLocks noChangeAspect="1" noChangeArrowheads="1"/>
          </p:cNvPicPr>
          <p:nvPr/>
        </p:nvPicPr>
        <p:blipFill>
          <a:blip r:embed="rId5" cstate="print"/>
          <a:srcRect/>
          <a:stretch>
            <a:fillRect/>
          </a:stretch>
        </p:blipFill>
        <p:spPr bwMode="auto">
          <a:xfrm>
            <a:off x="99082" y="3140968"/>
            <a:ext cx="1558052" cy="119971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 lectorat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200329"/>
          </a:xfrm>
          <a:prstGeom prst="rect">
            <a:avLst/>
          </a:prstGeom>
          <a:noFill/>
        </p:spPr>
        <p:txBody>
          <a:bodyPr wrap="square" rtlCol="0">
            <a:spAutoFit/>
          </a:bodyPr>
          <a:lstStyle/>
          <a:p>
            <a:pPr algn="just"/>
            <a:r>
              <a:rPr lang="fr-FR" sz="2400" dirty="0"/>
              <a:t>Puis l’institué au lectorat fait la première lecture en aube .</a:t>
            </a:r>
          </a:p>
          <a:p>
            <a:endParaRPr lang="fr-FR" sz="2400" dirty="0">
              <a:solidFill>
                <a:srgbClr val="FF0000"/>
              </a:solidFill>
            </a:endParaRPr>
          </a:p>
        </p:txBody>
      </p:sp>
      <p:pic>
        <p:nvPicPr>
          <p:cNvPr id="9" name="Picture 2" descr="Résultat de recherche d'images pour &quot;lecteur ambon eglise&quot;">
            <a:hlinkClick r:id="rId4"/>
          </p:cNvPr>
          <p:cNvPicPr>
            <a:picLocks noChangeAspect="1" noChangeArrowheads="1"/>
          </p:cNvPicPr>
          <p:nvPr/>
        </p:nvPicPr>
        <p:blipFill>
          <a:blip r:embed="rId5" cstate="print"/>
          <a:srcRect l="8969" r="29527"/>
          <a:stretch>
            <a:fillRect/>
          </a:stretch>
        </p:blipFill>
        <p:spPr bwMode="auto">
          <a:xfrm>
            <a:off x="3275856" y="2276872"/>
            <a:ext cx="3744416" cy="405527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Institution à 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2862322"/>
          </a:xfrm>
          <a:prstGeom prst="rect">
            <a:avLst/>
          </a:prstGeom>
          <a:noFill/>
        </p:spPr>
        <p:txBody>
          <a:bodyPr wrap="square" rtlCol="0">
            <a:spAutoFit/>
          </a:bodyPr>
          <a:lstStyle/>
          <a:p>
            <a:r>
              <a:rPr lang="fr-FR" sz="2400" u="sng" dirty="0"/>
              <a:t>Au moment de l’Offertoire </a:t>
            </a:r>
            <a:r>
              <a:rPr lang="fr-FR" sz="2400" dirty="0"/>
              <a:t>:</a:t>
            </a:r>
          </a:p>
          <a:p>
            <a:endParaRPr lang="fr-FR" sz="1200" dirty="0"/>
          </a:p>
          <a:p>
            <a:pPr algn="just"/>
            <a:r>
              <a:rPr lang="fr-FR" sz="2400" dirty="0"/>
              <a:t>Le vicaire épiscopal se rend devant l’autel où le rejoint l’institué. </a:t>
            </a:r>
          </a:p>
          <a:p>
            <a:pPr algn="just"/>
            <a:r>
              <a:rPr lang="fr-FR" sz="1200" dirty="0"/>
              <a:t> </a:t>
            </a:r>
          </a:p>
          <a:p>
            <a:pPr algn="just"/>
            <a:r>
              <a:rPr lang="fr-FR" sz="2400" dirty="0"/>
              <a:t>Le vicaire épiscopal remet le calice et la coupe à l’institué en disant :</a:t>
            </a:r>
          </a:p>
          <a:p>
            <a:endParaRPr lang="fr-FR" sz="3600" dirty="0"/>
          </a:p>
        </p:txBody>
      </p:sp>
      <p:pic>
        <p:nvPicPr>
          <p:cNvPr id="13316" name="Picture 4" descr="Résultat de recherche d'images pour &quot;CALICE COUPE eglise catholique&quot;">
            <a:hlinkClick r:id="rId4"/>
          </p:cNvPr>
          <p:cNvPicPr>
            <a:picLocks noChangeAspect="1" noChangeArrowheads="1"/>
          </p:cNvPicPr>
          <p:nvPr/>
        </p:nvPicPr>
        <p:blipFill>
          <a:blip r:embed="rId5" cstate="print"/>
          <a:srcRect l="8969" r="14150"/>
          <a:stretch>
            <a:fillRect/>
          </a:stretch>
        </p:blipFill>
        <p:spPr bwMode="auto">
          <a:xfrm>
            <a:off x="3779912" y="3861048"/>
            <a:ext cx="2886656" cy="250104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Institution à 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3785652"/>
          </a:xfrm>
          <a:prstGeom prst="rect">
            <a:avLst/>
          </a:prstGeom>
          <a:noFill/>
        </p:spPr>
        <p:txBody>
          <a:bodyPr wrap="square" rtlCol="0">
            <a:spAutoFit/>
          </a:bodyPr>
          <a:lstStyle/>
          <a:p>
            <a:pPr algn="just"/>
            <a:r>
              <a:rPr lang="fr-FR" sz="2400" i="1" dirty="0">
                <a:solidFill>
                  <a:srgbClr val="002060"/>
                </a:solidFill>
              </a:rPr>
              <a:t>N. l’Eglise te confie un ministère spécial en vue de l’Eucharistie et du service de l’autel : ce sera désormais une autre de tes responsabilités envers le peuple de Dieu.</a:t>
            </a:r>
          </a:p>
          <a:p>
            <a:endParaRPr lang="fr-FR" sz="2400" dirty="0"/>
          </a:p>
          <a:p>
            <a:endParaRPr lang="fr-FR" sz="2400" dirty="0"/>
          </a:p>
          <a:p>
            <a:endParaRPr lang="fr-FR" sz="2400" dirty="0"/>
          </a:p>
          <a:p>
            <a:r>
              <a:rPr lang="fr-FR" sz="3600" dirty="0"/>
              <a:t>	</a:t>
            </a:r>
          </a:p>
          <a:p>
            <a:endParaRPr lang="fr-FR" sz="3600" dirty="0"/>
          </a:p>
        </p:txBody>
      </p:sp>
      <p:sp>
        <p:nvSpPr>
          <p:cNvPr id="7" name="Rectangle 6"/>
          <p:cNvSpPr/>
          <p:nvPr/>
        </p:nvSpPr>
        <p:spPr>
          <a:xfrm>
            <a:off x="1763688" y="3140968"/>
            <a:ext cx="6768752" cy="3231654"/>
          </a:xfrm>
          <a:prstGeom prst="rect">
            <a:avLst/>
          </a:prstGeom>
        </p:spPr>
        <p:txBody>
          <a:bodyPr wrap="square">
            <a:spAutoFit/>
          </a:bodyPr>
          <a:lstStyle/>
          <a:p>
            <a:pPr algn="just"/>
            <a:r>
              <a:rPr lang="fr-FR" sz="2400" i="1" dirty="0">
                <a:solidFill>
                  <a:srgbClr val="002060"/>
                </a:solidFill>
              </a:rPr>
              <a:t>Par le ministère de l’Acolytat, tu deviens officiellement animateur de la prière de la communauté en vue de l’offrande du Christ au Père en son Eucharistie.</a:t>
            </a:r>
          </a:p>
          <a:p>
            <a:pPr algn="just"/>
            <a:endParaRPr lang="fr-FR" sz="1200" i="1" dirty="0">
              <a:solidFill>
                <a:srgbClr val="002060"/>
              </a:solidFill>
            </a:endParaRPr>
          </a:p>
          <a:p>
            <a:pPr algn="just"/>
            <a:r>
              <a:rPr lang="fr-FR" sz="2400" i="1" dirty="0">
                <a:solidFill>
                  <a:srgbClr val="002060"/>
                </a:solidFill>
              </a:rPr>
              <a:t>Tu es appelé à aider à la construction de la vie communautaire dans la prière et dans l’offrande eucharistique.</a:t>
            </a:r>
          </a:p>
          <a:p>
            <a:endParaRPr lang="fr-FR" sz="2400" dirty="0"/>
          </a:p>
        </p:txBody>
      </p:sp>
      <p:pic>
        <p:nvPicPr>
          <p:cNvPr id="11266" name="Picture 2" descr="Image associée">
            <a:hlinkClick r:id="rId4"/>
          </p:cNvPr>
          <p:cNvPicPr>
            <a:picLocks noChangeAspect="1" noChangeArrowheads="1"/>
          </p:cNvPicPr>
          <p:nvPr/>
        </p:nvPicPr>
        <p:blipFill>
          <a:blip r:embed="rId5" cstate="print"/>
          <a:srcRect/>
          <a:stretch>
            <a:fillRect/>
          </a:stretch>
        </p:blipFill>
        <p:spPr bwMode="auto">
          <a:xfrm>
            <a:off x="85973" y="3068960"/>
            <a:ext cx="1696994" cy="131866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Institution à 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6155531"/>
          </a:xfrm>
          <a:prstGeom prst="rect">
            <a:avLst/>
          </a:prstGeom>
          <a:noFill/>
        </p:spPr>
        <p:txBody>
          <a:bodyPr wrap="square" rtlCol="0">
            <a:spAutoFit/>
          </a:bodyPr>
          <a:lstStyle/>
          <a:p>
            <a:pPr algn="just"/>
            <a:endParaRPr lang="fr-FR" sz="1000" dirty="0"/>
          </a:p>
          <a:p>
            <a:pPr algn="just"/>
            <a:r>
              <a:rPr lang="fr-FR" sz="2400" i="1" dirty="0">
                <a:solidFill>
                  <a:srgbClr val="002060"/>
                </a:solidFill>
              </a:rPr>
              <a:t>Veille à ne jamais devenir un fonctionnaire du sacré, mais un témoin vivant de la rencontre de Dieu.</a:t>
            </a:r>
          </a:p>
          <a:p>
            <a:pPr algn="just"/>
            <a:endParaRPr lang="fr-FR" sz="1200" i="1" dirty="0">
              <a:solidFill>
                <a:srgbClr val="002060"/>
              </a:solidFill>
            </a:endParaRPr>
          </a:p>
          <a:p>
            <a:pPr algn="just"/>
            <a:r>
              <a:rPr lang="fr-FR" sz="2400" i="1" dirty="0">
                <a:solidFill>
                  <a:srgbClr val="002060"/>
                </a:solidFill>
              </a:rPr>
              <a:t>Seigneur, bénis ton serviteur N. dans ce ministère : qu’il grandisse dans la foi et la charité, qu’il sache animer la prière dans l’assemblée et qu’il soit fidèle à distribuer le Pain de Vie, pour que s’édifie l’Eglise.</a:t>
            </a:r>
          </a:p>
          <a:p>
            <a:pPr algn="just"/>
            <a:r>
              <a:rPr lang="fr-FR" sz="2400" i="1" dirty="0">
                <a:solidFill>
                  <a:srgbClr val="002060"/>
                </a:solidFill>
              </a:rPr>
              <a:t>Par Jésus, le Christ, notre Seigneur.</a:t>
            </a:r>
          </a:p>
          <a:p>
            <a:pPr algn="just"/>
            <a:endParaRPr lang="fr-FR" sz="2400" dirty="0"/>
          </a:p>
          <a:p>
            <a:pPr algn="just"/>
            <a:r>
              <a:rPr lang="fr-FR" sz="2400" dirty="0"/>
              <a:t>R/  Amen</a:t>
            </a:r>
          </a:p>
          <a:p>
            <a:endParaRPr lang="fr-FR" sz="2400" dirty="0"/>
          </a:p>
          <a:p>
            <a:endParaRPr lang="fr-FR" sz="2400" dirty="0"/>
          </a:p>
          <a:p>
            <a:endParaRPr lang="fr-FR" sz="2400" dirty="0"/>
          </a:p>
          <a:p>
            <a:r>
              <a:rPr lang="fr-FR" sz="3600" dirty="0"/>
              <a:t> </a:t>
            </a:r>
          </a:p>
          <a:p>
            <a:endParaRPr lang="fr-FR" sz="3600" dirty="0"/>
          </a:p>
        </p:txBody>
      </p:sp>
      <p:sp>
        <p:nvSpPr>
          <p:cNvPr id="60418" name="AutoShape 2" descr="Résultat de recherche d'images pour &quot;priere&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0420" name="AutoShape 4" descr="Résultat de recherche d'images pour &quot;priere&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0422" name="Picture 6" descr="Résultat de recherche d'images pour &quot;priere&quot;">
            <a:hlinkClick r:id="rId4"/>
          </p:cNvPr>
          <p:cNvPicPr>
            <a:picLocks noChangeAspect="1" noChangeArrowheads="1"/>
          </p:cNvPicPr>
          <p:nvPr/>
        </p:nvPicPr>
        <p:blipFill>
          <a:blip r:embed="rId5" cstate="print"/>
          <a:srcRect r="10350"/>
          <a:stretch>
            <a:fillRect/>
          </a:stretch>
        </p:blipFill>
        <p:spPr bwMode="auto">
          <a:xfrm>
            <a:off x="70338" y="2979747"/>
            <a:ext cx="1693350" cy="138373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2308324"/>
          </a:xfrm>
          <a:prstGeom prst="rect">
            <a:avLst/>
          </a:prstGeom>
          <a:noFill/>
        </p:spPr>
        <p:txBody>
          <a:bodyPr wrap="square" rtlCol="0">
            <a:spAutoFit/>
          </a:bodyPr>
          <a:lstStyle/>
          <a:p>
            <a:r>
              <a:rPr lang="fr-FR" sz="2400" u="sng" dirty="0"/>
              <a:t>Préparation de l’autel </a:t>
            </a:r>
            <a:r>
              <a:rPr lang="fr-FR" sz="2400" dirty="0"/>
              <a:t>: </a:t>
            </a:r>
          </a:p>
          <a:p>
            <a:endParaRPr lang="fr-FR" sz="1200" dirty="0"/>
          </a:p>
          <a:p>
            <a:pPr algn="just"/>
            <a:r>
              <a:rPr lang="fr-FR" sz="2400" dirty="0"/>
              <a:t>Au moment de l’accueil des dons, se trouve sur l’autel une croix, le missel et éventuellement le lectionnaire.</a:t>
            </a:r>
          </a:p>
          <a:p>
            <a:endParaRPr lang="fr-FR" sz="3600" dirty="0"/>
          </a:p>
        </p:txBody>
      </p:sp>
      <p:pic>
        <p:nvPicPr>
          <p:cNvPr id="2050" name="Picture 2" descr="C:\Users\jerome.mutin\J. MUTIN (dossiers)\Personnel\CATHO SPHERE\Diaconat\Photo église Steinbourg\IMG_5831 mini.jpg"/>
          <p:cNvPicPr>
            <a:picLocks noChangeAspect="1" noChangeArrowheads="1"/>
          </p:cNvPicPr>
          <p:nvPr/>
        </p:nvPicPr>
        <p:blipFill>
          <a:blip r:embed="rId4" cstate="print"/>
          <a:srcRect t="12766"/>
          <a:stretch>
            <a:fillRect/>
          </a:stretch>
        </p:blipFill>
        <p:spPr bwMode="auto">
          <a:xfrm>
            <a:off x="2843807" y="3429000"/>
            <a:ext cx="4512501" cy="295232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3046988"/>
          </a:xfrm>
          <a:prstGeom prst="rect">
            <a:avLst/>
          </a:prstGeom>
          <a:noFill/>
        </p:spPr>
        <p:txBody>
          <a:bodyPr wrap="square" rtlCol="0">
            <a:spAutoFit/>
          </a:bodyPr>
          <a:lstStyle/>
          <a:p>
            <a:r>
              <a:rPr lang="fr-FR" sz="2400" u="sng" dirty="0"/>
              <a:t>Accueil des dons </a:t>
            </a:r>
            <a:r>
              <a:rPr lang="fr-FR" sz="2400" dirty="0"/>
              <a:t>: </a:t>
            </a:r>
          </a:p>
          <a:p>
            <a:endParaRPr lang="fr-FR" sz="1200" dirty="0"/>
          </a:p>
          <a:p>
            <a:pPr algn="just"/>
            <a:r>
              <a:rPr lang="fr-FR" sz="2400" i="1" dirty="0"/>
              <a:t>Le curé </a:t>
            </a:r>
            <a:r>
              <a:rPr lang="fr-FR" sz="2400" dirty="0"/>
              <a:t>: Accueillons maintenant les dons qui vont être portés et présentés à l’autel, symboles de notre vie présentée à Dieu. Recueillons-nous et associons-nous par la prière au service d’acolyte de N. pour la préparation de l’autel et l’offrande de nos vies.</a:t>
            </a:r>
          </a:p>
          <a:p>
            <a:endParaRPr lang="fr-FR" sz="3600" dirty="0"/>
          </a:p>
        </p:txBody>
      </p:sp>
      <p:pic>
        <p:nvPicPr>
          <p:cNvPr id="7170" name="Picture 2" descr="Résultat de recherche d'images pour &quot;procession des offrandes à l'eglise catholique&quot;">
            <a:hlinkClick r:id="rId4"/>
          </p:cNvPr>
          <p:cNvPicPr>
            <a:picLocks noChangeAspect="1" noChangeArrowheads="1"/>
          </p:cNvPicPr>
          <p:nvPr/>
        </p:nvPicPr>
        <p:blipFill>
          <a:blip r:embed="rId5" cstate="print"/>
          <a:srcRect/>
          <a:stretch>
            <a:fillRect/>
          </a:stretch>
        </p:blipFill>
        <p:spPr bwMode="auto">
          <a:xfrm>
            <a:off x="3131840" y="3906377"/>
            <a:ext cx="3778311" cy="254695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938992"/>
          </a:xfrm>
          <a:prstGeom prst="rect">
            <a:avLst/>
          </a:prstGeom>
          <a:noFill/>
        </p:spPr>
        <p:txBody>
          <a:bodyPr wrap="square" rtlCol="0">
            <a:spAutoFit/>
          </a:bodyPr>
          <a:lstStyle/>
          <a:p>
            <a:r>
              <a:rPr lang="fr-FR" sz="2400" u="sng" dirty="0"/>
              <a:t>Préparation de l’autel </a:t>
            </a:r>
            <a:r>
              <a:rPr lang="fr-FR" sz="2400" dirty="0"/>
              <a:t>: </a:t>
            </a:r>
          </a:p>
          <a:p>
            <a:endParaRPr lang="fr-FR" sz="1200" dirty="0"/>
          </a:p>
          <a:p>
            <a:pPr algn="just"/>
            <a:r>
              <a:rPr lang="fr-FR" sz="2400" dirty="0"/>
              <a:t>Dans le chœur de l’église se trouve une petite table de service : la crédence.</a:t>
            </a:r>
          </a:p>
          <a:p>
            <a:endParaRPr lang="fr-FR" sz="3600" dirty="0"/>
          </a:p>
        </p:txBody>
      </p:sp>
      <p:pic>
        <p:nvPicPr>
          <p:cNvPr id="3074" name="Picture 2" descr="C:\Users\jerome.mutin\J. MUTIN (dossiers)\Personnel\CATHO SPHERE\Diaconat\Photo église Steinbourg\IMG_5815 mini.jpg"/>
          <p:cNvPicPr>
            <a:picLocks noChangeAspect="1" noChangeArrowheads="1"/>
          </p:cNvPicPr>
          <p:nvPr/>
        </p:nvPicPr>
        <p:blipFill>
          <a:blip r:embed="rId4" cstate="print"/>
          <a:srcRect/>
          <a:stretch>
            <a:fillRect/>
          </a:stretch>
        </p:blipFill>
        <p:spPr bwMode="auto">
          <a:xfrm>
            <a:off x="3059832" y="2996952"/>
            <a:ext cx="4464496" cy="334837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938992"/>
          </a:xfrm>
          <a:prstGeom prst="rect">
            <a:avLst/>
          </a:prstGeom>
          <a:noFill/>
        </p:spPr>
        <p:txBody>
          <a:bodyPr wrap="square" rtlCol="0">
            <a:spAutoFit/>
          </a:bodyPr>
          <a:lstStyle/>
          <a:p>
            <a:r>
              <a:rPr lang="fr-FR" sz="2400" u="sng" dirty="0"/>
              <a:t>Préparation de l’autel </a:t>
            </a:r>
            <a:r>
              <a:rPr lang="fr-FR" sz="2400" dirty="0"/>
              <a:t>: </a:t>
            </a:r>
          </a:p>
          <a:p>
            <a:endParaRPr lang="fr-FR" sz="1200" dirty="0"/>
          </a:p>
          <a:p>
            <a:pPr algn="just"/>
            <a:r>
              <a:rPr lang="fr-FR" sz="2400" dirty="0"/>
              <a:t>On y aura placé tout ce dont on aura besoin durant la célébration eucharistique.</a:t>
            </a:r>
          </a:p>
          <a:p>
            <a:endParaRPr lang="fr-FR" sz="3600" dirty="0"/>
          </a:p>
        </p:txBody>
      </p:sp>
      <p:pic>
        <p:nvPicPr>
          <p:cNvPr id="4100" name="Picture 4" descr="C:\Users\jerome.mutin\J. MUTIN (dossiers)\Personnel\CATHO SPHERE\Diaconat\Photo église Steinbourg\IMG_5862 mini.jpg"/>
          <p:cNvPicPr>
            <a:picLocks noChangeAspect="1" noChangeArrowheads="1"/>
          </p:cNvPicPr>
          <p:nvPr/>
        </p:nvPicPr>
        <p:blipFill>
          <a:blip r:embed="rId4" cstate="print"/>
          <a:srcRect/>
          <a:stretch>
            <a:fillRect/>
          </a:stretch>
        </p:blipFill>
        <p:spPr bwMode="auto">
          <a:xfrm>
            <a:off x="2843808" y="2924944"/>
            <a:ext cx="4546476" cy="34098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Historique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5078313"/>
          </a:xfrm>
          <a:prstGeom prst="rect">
            <a:avLst/>
          </a:prstGeom>
          <a:noFill/>
        </p:spPr>
        <p:txBody>
          <a:bodyPr wrap="square" rtlCol="0">
            <a:spAutoFit/>
          </a:bodyPr>
          <a:lstStyle/>
          <a:p>
            <a:pPr algn="just"/>
            <a:r>
              <a:rPr lang="fr-FR" sz="2400" dirty="0"/>
              <a:t>Le lectorat et l’acolytat faisaient autrefois partie des ordres mineurs (portier, exorciste, lecteur, acolyte et sous-diacre). </a:t>
            </a:r>
          </a:p>
          <a:p>
            <a:pPr algn="just"/>
            <a:endParaRPr lang="fr-FR" sz="800" dirty="0"/>
          </a:p>
          <a:p>
            <a:pPr algn="just"/>
            <a:r>
              <a:rPr lang="fr-FR" sz="2400" dirty="0"/>
              <a:t>Par le motu proprio « </a:t>
            </a:r>
            <a:r>
              <a:rPr lang="fr-FR" sz="2400" dirty="0" err="1"/>
              <a:t>Ministeria</a:t>
            </a:r>
            <a:r>
              <a:rPr lang="fr-FR" sz="2400" dirty="0"/>
              <a:t> </a:t>
            </a:r>
            <a:r>
              <a:rPr lang="fr-FR" sz="2400" dirty="0" err="1"/>
              <a:t>quaedam</a:t>
            </a:r>
            <a:r>
              <a:rPr lang="fr-FR" sz="2400" dirty="0"/>
              <a:t> » du 15 août 1972, le Pape Paul VI en a conservé plus que deux sur les cinq, en les séparant du sacrement de l’ordre. </a:t>
            </a:r>
          </a:p>
          <a:p>
            <a:pPr algn="just"/>
            <a:endParaRPr lang="fr-FR" sz="800" dirty="0"/>
          </a:p>
          <a:p>
            <a:pPr algn="just"/>
            <a:r>
              <a:rPr lang="fr-FR" sz="2400" dirty="0"/>
              <a:t>Lectorat et acolytat sont désormais des ministères pour laïcs. </a:t>
            </a:r>
          </a:p>
          <a:p>
            <a:pPr algn="just"/>
            <a:endParaRPr lang="fr-FR" sz="800" dirty="0"/>
          </a:p>
          <a:p>
            <a:pPr algn="just"/>
            <a:r>
              <a:rPr lang="fr-FR" sz="2400" dirty="0"/>
              <a:t>Cependant en France, ils sont plutôt conférés à des hommes se préparant au sacrement de l’ordre (diaconat en vue du presbytérat ou diaconat permanent).</a:t>
            </a:r>
          </a:p>
          <a:p>
            <a:pPr>
              <a:buFontTx/>
              <a:buChar char="-"/>
            </a:pPr>
            <a:endParaRPr lang="fr-FR" sz="3600" dirty="0"/>
          </a:p>
        </p:txBody>
      </p:sp>
      <p:pic>
        <p:nvPicPr>
          <p:cNvPr id="37890" name="Picture 2" descr="Résultat de recherche d'images pour &quot;paul 6&quot;">
            <a:hlinkClick r:id="rId3"/>
          </p:cNvPr>
          <p:cNvPicPr>
            <a:picLocks noChangeAspect="1" noChangeArrowheads="1"/>
          </p:cNvPicPr>
          <p:nvPr/>
        </p:nvPicPr>
        <p:blipFill>
          <a:blip r:embed="rId4" cstate="print"/>
          <a:srcRect/>
          <a:stretch>
            <a:fillRect/>
          </a:stretch>
        </p:blipFill>
        <p:spPr bwMode="auto">
          <a:xfrm>
            <a:off x="200372" y="2599556"/>
            <a:ext cx="1475656" cy="214789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3649608" cy="4708981"/>
          </a:xfrm>
          <a:prstGeom prst="rect">
            <a:avLst/>
          </a:prstGeom>
          <a:noFill/>
        </p:spPr>
        <p:txBody>
          <a:bodyPr wrap="square" rtlCol="0">
            <a:spAutoFit/>
          </a:bodyPr>
          <a:lstStyle/>
          <a:p>
            <a:r>
              <a:rPr lang="fr-FR" sz="2400" u="sng" dirty="0"/>
              <a:t>Préparation de l’autel </a:t>
            </a:r>
            <a:r>
              <a:rPr lang="fr-FR" sz="2400" dirty="0"/>
              <a:t>: </a:t>
            </a:r>
          </a:p>
          <a:p>
            <a:endParaRPr lang="fr-FR" sz="1200" dirty="0"/>
          </a:p>
          <a:p>
            <a:endParaRPr lang="fr-FR" sz="2400" dirty="0"/>
          </a:p>
          <a:p>
            <a:r>
              <a:rPr lang="fr-FR" sz="2400" dirty="0"/>
              <a:t>	Corporal</a:t>
            </a:r>
          </a:p>
          <a:p>
            <a:endParaRPr lang="fr-FR" sz="1200" dirty="0"/>
          </a:p>
          <a:p>
            <a:r>
              <a:rPr lang="fr-FR" sz="2400" dirty="0"/>
              <a:t>	Grande hostie</a:t>
            </a:r>
          </a:p>
          <a:p>
            <a:endParaRPr lang="fr-FR" sz="1200" dirty="0"/>
          </a:p>
          <a:p>
            <a:r>
              <a:rPr lang="fr-FR" sz="2400" dirty="0"/>
              <a:t>	Patène</a:t>
            </a:r>
          </a:p>
          <a:p>
            <a:endParaRPr lang="fr-FR" sz="1200" dirty="0"/>
          </a:p>
          <a:p>
            <a:r>
              <a:rPr lang="fr-FR" sz="2400" dirty="0"/>
              <a:t>	Pale</a:t>
            </a:r>
          </a:p>
          <a:p>
            <a:endParaRPr lang="fr-FR" sz="1200" dirty="0"/>
          </a:p>
          <a:p>
            <a:r>
              <a:rPr lang="fr-FR" sz="2400" dirty="0"/>
              <a:t>	Purificatoire</a:t>
            </a:r>
          </a:p>
          <a:p>
            <a:endParaRPr lang="fr-FR" sz="1200" dirty="0"/>
          </a:p>
          <a:p>
            <a:r>
              <a:rPr lang="fr-FR" sz="2400" dirty="0"/>
              <a:t>	Calice</a:t>
            </a:r>
          </a:p>
          <a:p>
            <a:endParaRPr lang="fr-FR" sz="3600" dirty="0"/>
          </a:p>
        </p:txBody>
      </p:sp>
      <p:pic>
        <p:nvPicPr>
          <p:cNvPr id="5122" name="Picture 2" descr="C:\Users\jerome.mutin\J. MUTIN (dossiers)\Personnel\CATHO SPHERE\Diaconat\Photo église Steinbourg\IMG_5821 mini.jpg"/>
          <p:cNvPicPr>
            <a:picLocks noChangeAspect="1" noChangeArrowheads="1"/>
          </p:cNvPicPr>
          <p:nvPr/>
        </p:nvPicPr>
        <p:blipFill>
          <a:blip r:embed="rId4" cstate="print"/>
          <a:srcRect/>
          <a:stretch>
            <a:fillRect/>
          </a:stretch>
        </p:blipFill>
        <p:spPr bwMode="auto">
          <a:xfrm>
            <a:off x="5364088" y="1916976"/>
            <a:ext cx="3328558" cy="4436968"/>
          </a:xfrm>
          <a:prstGeom prst="rect">
            <a:avLst/>
          </a:prstGeom>
          <a:noFill/>
        </p:spPr>
      </p:pic>
      <p:cxnSp>
        <p:nvCxnSpPr>
          <p:cNvPr id="12" name="Connecteur droit avec flèche 11"/>
          <p:cNvCxnSpPr/>
          <p:nvPr/>
        </p:nvCxnSpPr>
        <p:spPr>
          <a:xfrm>
            <a:off x="3923928" y="2708920"/>
            <a:ext cx="20882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4572000" y="2996952"/>
            <a:ext cx="1944216"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3707904" y="3140968"/>
            <a:ext cx="2880320"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3419872" y="3284984"/>
            <a:ext cx="3384376"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4427984" y="4077072"/>
            <a:ext cx="1872208"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3635896" y="4581128"/>
            <a:ext cx="324036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jerome.mutin\J. MUTIN (dossiers)\Personnel\CATHO SPHERE\Diaconat\Photo église Steinbourg\IMG_5862 mini.jpg"/>
          <p:cNvPicPr>
            <a:picLocks noChangeAspect="1" noChangeArrowheads="1"/>
          </p:cNvPicPr>
          <p:nvPr/>
        </p:nvPicPr>
        <p:blipFill>
          <a:blip r:embed="rId3" cstate="print"/>
          <a:srcRect l="25341" t="67576" r="41765"/>
          <a:stretch>
            <a:fillRect/>
          </a:stretch>
        </p:blipFill>
        <p:spPr bwMode="auto">
          <a:xfrm>
            <a:off x="5170017" y="2708920"/>
            <a:ext cx="3506439" cy="2592288"/>
          </a:xfrm>
          <a:prstGeom prst="rect">
            <a:avLst/>
          </a:prstGeom>
          <a:noFill/>
        </p:spPr>
      </p:pic>
      <p:pic>
        <p:nvPicPr>
          <p:cNvPr id="4" name="Image 3" descr="Logo_Diaconat_Alsace_sc.jpg"/>
          <p:cNvPicPr>
            <a:picLocks noChangeAspect="1"/>
          </p:cNvPicPr>
          <p:nvPr/>
        </p:nvPicPr>
        <p:blipFill>
          <a:blip r:embed="rId4"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4297680" cy="3908762"/>
          </a:xfrm>
          <a:prstGeom prst="rect">
            <a:avLst/>
          </a:prstGeom>
          <a:noFill/>
        </p:spPr>
        <p:txBody>
          <a:bodyPr wrap="square" rtlCol="0">
            <a:spAutoFit/>
          </a:bodyPr>
          <a:lstStyle/>
          <a:p>
            <a:r>
              <a:rPr lang="fr-FR" sz="2400" u="sng" dirty="0"/>
              <a:t>Préparation de l’autel </a:t>
            </a:r>
            <a:r>
              <a:rPr lang="fr-FR" sz="2400" dirty="0"/>
              <a:t>: </a:t>
            </a:r>
          </a:p>
          <a:p>
            <a:endParaRPr lang="fr-FR" sz="1200" dirty="0"/>
          </a:p>
          <a:p>
            <a:endParaRPr lang="fr-FR" sz="2400" dirty="0"/>
          </a:p>
          <a:p>
            <a:r>
              <a:rPr lang="fr-FR" sz="2400" dirty="0"/>
              <a:t>	Hosties</a:t>
            </a:r>
          </a:p>
          <a:p>
            <a:r>
              <a:rPr lang="fr-FR" sz="2400" dirty="0"/>
              <a:t>	non consacrées</a:t>
            </a:r>
          </a:p>
          <a:p>
            <a:endParaRPr lang="fr-FR" sz="1200" dirty="0"/>
          </a:p>
          <a:p>
            <a:r>
              <a:rPr lang="fr-FR" sz="2400" dirty="0"/>
              <a:t>	</a:t>
            </a:r>
          </a:p>
          <a:p>
            <a:r>
              <a:rPr lang="fr-FR" sz="2400" dirty="0"/>
              <a:t>	Coupe </a:t>
            </a:r>
          </a:p>
          <a:p>
            <a:r>
              <a:rPr lang="fr-FR" sz="2400" dirty="0"/>
              <a:t>	</a:t>
            </a:r>
            <a:r>
              <a:rPr lang="fr-FR" sz="2000" dirty="0"/>
              <a:t>ou  éventuellement </a:t>
            </a:r>
          </a:p>
          <a:p>
            <a:r>
              <a:rPr lang="fr-FR" sz="2000" dirty="0"/>
              <a:t>	ciboire(s) </a:t>
            </a:r>
          </a:p>
          <a:p>
            <a:endParaRPr lang="fr-FR" sz="1200" dirty="0"/>
          </a:p>
          <a:p>
            <a:r>
              <a:rPr lang="fr-FR" sz="2400" dirty="0"/>
              <a:t>	</a:t>
            </a:r>
            <a:endParaRPr lang="fr-FR" sz="3600" dirty="0"/>
          </a:p>
        </p:txBody>
      </p:sp>
      <p:cxnSp>
        <p:nvCxnSpPr>
          <p:cNvPr id="12" name="Connecteur droit avec flèche 11"/>
          <p:cNvCxnSpPr/>
          <p:nvPr/>
        </p:nvCxnSpPr>
        <p:spPr>
          <a:xfrm>
            <a:off x="4716016" y="2924944"/>
            <a:ext cx="1512168"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211960" y="4077072"/>
            <a:ext cx="1080120" cy="72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erome.mutin\J. MUTIN (dossiers)\Personnel\CATHO SPHERE\Diaconat\Photo église Steinbourg\IMG_5826 mini.jpg"/>
          <p:cNvPicPr>
            <a:picLocks noChangeAspect="1" noChangeArrowheads="1"/>
          </p:cNvPicPr>
          <p:nvPr/>
        </p:nvPicPr>
        <p:blipFill>
          <a:blip r:embed="rId3" cstate="print"/>
          <a:srcRect/>
          <a:stretch>
            <a:fillRect/>
          </a:stretch>
        </p:blipFill>
        <p:spPr bwMode="auto">
          <a:xfrm>
            <a:off x="4572000" y="2564904"/>
            <a:ext cx="4224469" cy="3168352"/>
          </a:xfrm>
          <a:prstGeom prst="rect">
            <a:avLst/>
          </a:prstGeom>
          <a:noFill/>
        </p:spPr>
      </p:pic>
      <p:pic>
        <p:nvPicPr>
          <p:cNvPr id="4" name="Image 3" descr="Logo_Diaconat_Alsace_sc.jpg"/>
          <p:cNvPicPr>
            <a:picLocks noChangeAspect="1"/>
          </p:cNvPicPr>
          <p:nvPr/>
        </p:nvPicPr>
        <p:blipFill>
          <a:blip r:embed="rId4"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3649608" cy="4708981"/>
          </a:xfrm>
          <a:prstGeom prst="rect">
            <a:avLst/>
          </a:prstGeom>
          <a:noFill/>
        </p:spPr>
        <p:txBody>
          <a:bodyPr wrap="square" rtlCol="0">
            <a:spAutoFit/>
          </a:bodyPr>
          <a:lstStyle/>
          <a:p>
            <a:r>
              <a:rPr lang="fr-FR" sz="2400" u="sng" dirty="0"/>
              <a:t>Préparation de l’autel </a:t>
            </a:r>
            <a:r>
              <a:rPr lang="fr-FR" sz="2400" dirty="0"/>
              <a:t>: </a:t>
            </a:r>
          </a:p>
          <a:p>
            <a:endParaRPr lang="fr-FR" sz="1200" dirty="0"/>
          </a:p>
          <a:p>
            <a:endParaRPr lang="fr-FR" sz="2400" dirty="0"/>
          </a:p>
          <a:p>
            <a:r>
              <a:rPr lang="fr-FR" sz="2400" dirty="0"/>
              <a:t>	Burette d’eau</a:t>
            </a:r>
          </a:p>
          <a:p>
            <a:endParaRPr lang="fr-FR" sz="1200" dirty="0"/>
          </a:p>
          <a:p>
            <a:r>
              <a:rPr lang="fr-FR" sz="2400" dirty="0"/>
              <a:t>	Burette de vin</a:t>
            </a:r>
          </a:p>
          <a:p>
            <a:endParaRPr lang="fr-FR" sz="1200" dirty="0"/>
          </a:p>
          <a:p>
            <a:r>
              <a:rPr lang="fr-FR" sz="2400" dirty="0"/>
              <a:t>	</a:t>
            </a:r>
          </a:p>
          <a:p>
            <a:endParaRPr lang="fr-FR" sz="1200" dirty="0"/>
          </a:p>
          <a:p>
            <a:r>
              <a:rPr lang="fr-FR" sz="2400" dirty="0"/>
              <a:t>	</a:t>
            </a:r>
          </a:p>
          <a:p>
            <a:endParaRPr lang="fr-FR" sz="1200" dirty="0"/>
          </a:p>
          <a:p>
            <a:r>
              <a:rPr lang="fr-FR" sz="2400" dirty="0"/>
              <a:t>	</a:t>
            </a:r>
          </a:p>
          <a:p>
            <a:endParaRPr lang="fr-FR" sz="1200" dirty="0"/>
          </a:p>
          <a:p>
            <a:r>
              <a:rPr lang="fr-FR" sz="2400" dirty="0"/>
              <a:t>	</a:t>
            </a:r>
          </a:p>
          <a:p>
            <a:endParaRPr lang="fr-FR" sz="3600" dirty="0"/>
          </a:p>
        </p:txBody>
      </p:sp>
      <p:cxnSp>
        <p:nvCxnSpPr>
          <p:cNvPr id="12" name="Connecteur droit avec flèche 11"/>
          <p:cNvCxnSpPr/>
          <p:nvPr/>
        </p:nvCxnSpPr>
        <p:spPr>
          <a:xfrm>
            <a:off x="4499992" y="2780928"/>
            <a:ext cx="2232248"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499992" y="3284984"/>
            <a:ext cx="936104"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erome.mutin\J. MUTIN (dossiers)\Personnel\CATHO SPHERE\Diaconat\Photo église Steinbourg\IMG_5825 mini.jpg"/>
          <p:cNvPicPr>
            <a:picLocks noChangeAspect="1" noChangeArrowheads="1"/>
          </p:cNvPicPr>
          <p:nvPr/>
        </p:nvPicPr>
        <p:blipFill>
          <a:blip r:embed="rId3" cstate="print"/>
          <a:srcRect/>
          <a:stretch>
            <a:fillRect/>
          </a:stretch>
        </p:blipFill>
        <p:spPr bwMode="auto">
          <a:xfrm>
            <a:off x="4572000" y="2564904"/>
            <a:ext cx="4186434" cy="3139826"/>
          </a:xfrm>
          <a:prstGeom prst="rect">
            <a:avLst/>
          </a:prstGeom>
          <a:noFill/>
        </p:spPr>
      </p:pic>
      <p:pic>
        <p:nvPicPr>
          <p:cNvPr id="4" name="Image 3" descr="Logo_Diaconat_Alsace_sc.jpg"/>
          <p:cNvPicPr>
            <a:picLocks noChangeAspect="1"/>
          </p:cNvPicPr>
          <p:nvPr/>
        </p:nvPicPr>
        <p:blipFill>
          <a:blip r:embed="rId4"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3649608" cy="4708981"/>
          </a:xfrm>
          <a:prstGeom prst="rect">
            <a:avLst/>
          </a:prstGeom>
          <a:noFill/>
        </p:spPr>
        <p:txBody>
          <a:bodyPr wrap="square" rtlCol="0">
            <a:spAutoFit/>
          </a:bodyPr>
          <a:lstStyle/>
          <a:p>
            <a:r>
              <a:rPr lang="fr-FR" sz="2400" u="sng" dirty="0"/>
              <a:t>Préparation de l’autel </a:t>
            </a:r>
            <a:r>
              <a:rPr lang="fr-FR" sz="2400" dirty="0"/>
              <a:t>: </a:t>
            </a:r>
          </a:p>
          <a:p>
            <a:endParaRPr lang="fr-FR" sz="1200" dirty="0"/>
          </a:p>
          <a:p>
            <a:endParaRPr lang="fr-FR" sz="2400" dirty="0"/>
          </a:p>
          <a:p>
            <a:r>
              <a:rPr lang="fr-FR" sz="2400" dirty="0"/>
              <a:t>	Manuterge</a:t>
            </a:r>
          </a:p>
          <a:p>
            <a:endParaRPr lang="fr-FR" sz="1200" dirty="0"/>
          </a:p>
          <a:p>
            <a:r>
              <a:rPr lang="fr-FR" sz="2400" dirty="0"/>
              <a:t>	Aiguière</a:t>
            </a:r>
          </a:p>
          <a:p>
            <a:endParaRPr lang="fr-FR" sz="1200" dirty="0"/>
          </a:p>
          <a:p>
            <a:r>
              <a:rPr lang="fr-FR" sz="2400" dirty="0"/>
              <a:t>	Bassin</a:t>
            </a:r>
          </a:p>
          <a:p>
            <a:endParaRPr lang="fr-FR" sz="1200" dirty="0"/>
          </a:p>
          <a:p>
            <a:r>
              <a:rPr lang="fr-FR" sz="2400" dirty="0"/>
              <a:t>	</a:t>
            </a:r>
          </a:p>
          <a:p>
            <a:endParaRPr lang="fr-FR" sz="1200" dirty="0"/>
          </a:p>
          <a:p>
            <a:r>
              <a:rPr lang="fr-FR" sz="2400" dirty="0"/>
              <a:t>	</a:t>
            </a:r>
          </a:p>
          <a:p>
            <a:endParaRPr lang="fr-FR" sz="1200" dirty="0"/>
          </a:p>
          <a:p>
            <a:r>
              <a:rPr lang="fr-FR" sz="2400" dirty="0"/>
              <a:t>	</a:t>
            </a:r>
          </a:p>
          <a:p>
            <a:endParaRPr lang="fr-FR" sz="3600" dirty="0"/>
          </a:p>
        </p:txBody>
      </p:sp>
      <p:cxnSp>
        <p:nvCxnSpPr>
          <p:cNvPr id="12" name="Connecteur droit avec flèche 11"/>
          <p:cNvCxnSpPr/>
          <p:nvPr/>
        </p:nvCxnSpPr>
        <p:spPr>
          <a:xfrm>
            <a:off x="4211960" y="2708920"/>
            <a:ext cx="180020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840480" y="3263705"/>
            <a:ext cx="2099672" cy="741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3635896" y="3789040"/>
            <a:ext cx="2088232"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938992"/>
          </a:xfrm>
          <a:prstGeom prst="rect">
            <a:avLst/>
          </a:prstGeom>
          <a:noFill/>
        </p:spPr>
        <p:txBody>
          <a:bodyPr wrap="square" rtlCol="0">
            <a:spAutoFit/>
          </a:bodyPr>
          <a:lstStyle/>
          <a:p>
            <a:r>
              <a:rPr lang="fr-FR" sz="2400" u="sng" dirty="0"/>
              <a:t>Préparation de l’autel </a:t>
            </a:r>
            <a:r>
              <a:rPr lang="fr-FR" sz="2400" dirty="0"/>
              <a:t>: </a:t>
            </a:r>
          </a:p>
          <a:p>
            <a:pPr algn="just"/>
            <a:endParaRPr lang="fr-FR" sz="1200" dirty="0"/>
          </a:p>
          <a:p>
            <a:pPr algn="just"/>
            <a:r>
              <a:rPr lang="fr-FR" sz="2400" dirty="0"/>
              <a:t>Seul, ou aidé de servants de messe (ou du sacristain), l’acolyte prépare l’autel.</a:t>
            </a:r>
          </a:p>
          <a:p>
            <a:endParaRPr lang="fr-FR" sz="3600" dirty="0"/>
          </a:p>
        </p:txBody>
      </p:sp>
      <p:pic>
        <p:nvPicPr>
          <p:cNvPr id="8194" name="Picture 2" descr="C:\Users\jerome.mutin\J. MUTIN (dossiers)\Personnel\CATHO SPHERE\Diaconat\Photo église Steinbourg\IMG_5830 mini.jpg"/>
          <p:cNvPicPr>
            <a:picLocks noChangeAspect="1" noChangeArrowheads="1"/>
          </p:cNvPicPr>
          <p:nvPr/>
        </p:nvPicPr>
        <p:blipFill>
          <a:blip r:embed="rId4" cstate="print"/>
          <a:srcRect/>
          <a:stretch>
            <a:fillRect/>
          </a:stretch>
        </p:blipFill>
        <p:spPr bwMode="auto">
          <a:xfrm>
            <a:off x="2699792" y="2852936"/>
            <a:ext cx="4690492" cy="351786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938992"/>
          </a:xfrm>
          <a:prstGeom prst="rect">
            <a:avLst/>
          </a:prstGeom>
          <a:noFill/>
        </p:spPr>
        <p:txBody>
          <a:bodyPr wrap="square" rtlCol="0">
            <a:spAutoFit/>
          </a:bodyPr>
          <a:lstStyle/>
          <a:p>
            <a:r>
              <a:rPr lang="fr-FR" sz="2400" u="sng" dirty="0"/>
              <a:t>Préparation de l’autel </a:t>
            </a:r>
            <a:r>
              <a:rPr lang="fr-FR" sz="2400" dirty="0"/>
              <a:t>: </a:t>
            </a:r>
          </a:p>
          <a:p>
            <a:endParaRPr lang="fr-FR" sz="1200" dirty="0"/>
          </a:p>
          <a:p>
            <a:pPr algn="just"/>
            <a:r>
              <a:rPr lang="fr-FR" sz="2400" dirty="0"/>
              <a:t>Le missel est déplacé latéralement, et le corporal est apporté, déplié et mis en place.</a:t>
            </a:r>
          </a:p>
          <a:p>
            <a:endParaRPr lang="fr-FR" sz="3600" dirty="0"/>
          </a:p>
        </p:txBody>
      </p:sp>
      <p:pic>
        <p:nvPicPr>
          <p:cNvPr id="9218" name="Picture 2" descr="C:\Users\jerome.mutin\J. MUTIN (dossiers)\Personnel\CATHO SPHERE\Diaconat\Photo église Steinbourg\IMG_5833 mini.jpg"/>
          <p:cNvPicPr>
            <a:picLocks noChangeAspect="1" noChangeArrowheads="1"/>
          </p:cNvPicPr>
          <p:nvPr/>
        </p:nvPicPr>
        <p:blipFill>
          <a:blip r:embed="rId4" cstate="print"/>
          <a:srcRect/>
          <a:stretch>
            <a:fillRect/>
          </a:stretch>
        </p:blipFill>
        <p:spPr bwMode="auto">
          <a:xfrm>
            <a:off x="2915816" y="2852936"/>
            <a:ext cx="4680520" cy="351039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938992"/>
          </a:xfrm>
          <a:prstGeom prst="rect">
            <a:avLst/>
          </a:prstGeom>
          <a:noFill/>
        </p:spPr>
        <p:txBody>
          <a:bodyPr wrap="square" rtlCol="0">
            <a:spAutoFit/>
          </a:bodyPr>
          <a:lstStyle/>
          <a:p>
            <a:r>
              <a:rPr lang="fr-FR" sz="2400" u="sng" dirty="0"/>
              <a:t>Préparation des dons</a:t>
            </a:r>
            <a:r>
              <a:rPr lang="fr-FR" sz="2400" dirty="0"/>
              <a:t> : </a:t>
            </a:r>
          </a:p>
          <a:p>
            <a:endParaRPr lang="fr-FR" sz="1200" dirty="0"/>
          </a:p>
          <a:p>
            <a:pPr algn="just"/>
            <a:r>
              <a:rPr lang="fr-FR" sz="2400" dirty="0"/>
              <a:t>Mise en place de la patène avec la grande hostie et de la coupe avec les hosties.</a:t>
            </a:r>
          </a:p>
          <a:p>
            <a:endParaRPr lang="fr-FR" sz="3600" dirty="0"/>
          </a:p>
        </p:txBody>
      </p:sp>
      <p:pic>
        <p:nvPicPr>
          <p:cNvPr id="10242" name="Picture 2" descr="C:\Users\jerome.mutin\J. MUTIN (dossiers)\Personnel\CATHO SPHERE\Diaconat\Photo église Steinbourg\IMG_5834 mini.jpg"/>
          <p:cNvPicPr>
            <a:picLocks noChangeAspect="1" noChangeArrowheads="1"/>
          </p:cNvPicPr>
          <p:nvPr/>
        </p:nvPicPr>
        <p:blipFill>
          <a:blip r:embed="rId4" cstate="print"/>
          <a:srcRect/>
          <a:stretch>
            <a:fillRect/>
          </a:stretch>
        </p:blipFill>
        <p:spPr bwMode="auto">
          <a:xfrm>
            <a:off x="3059832" y="2996952"/>
            <a:ext cx="4536504" cy="340237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938992"/>
          </a:xfrm>
          <a:prstGeom prst="rect">
            <a:avLst/>
          </a:prstGeom>
          <a:noFill/>
        </p:spPr>
        <p:txBody>
          <a:bodyPr wrap="square" rtlCol="0">
            <a:spAutoFit/>
          </a:bodyPr>
          <a:lstStyle/>
          <a:p>
            <a:r>
              <a:rPr lang="fr-FR" sz="2400" u="sng" dirty="0"/>
              <a:t>Préparation des dons</a:t>
            </a:r>
            <a:r>
              <a:rPr lang="fr-FR" sz="2400" dirty="0"/>
              <a:t> : </a:t>
            </a:r>
          </a:p>
          <a:p>
            <a:endParaRPr lang="fr-FR" sz="1200" dirty="0"/>
          </a:p>
          <a:p>
            <a:pPr algn="just"/>
            <a:r>
              <a:rPr lang="fr-FR" sz="2400" dirty="0"/>
              <a:t>Le calice avec le purificatoire, le pale et les burettes sont apportés à l’autel.</a:t>
            </a:r>
          </a:p>
          <a:p>
            <a:endParaRPr lang="fr-FR" sz="3600" dirty="0"/>
          </a:p>
        </p:txBody>
      </p:sp>
      <p:pic>
        <p:nvPicPr>
          <p:cNvPr id="12290" name="Picture 2" descr="C:\Users\jerome.mutin\J. MUTIN (dossiers)\Personnel\CATHO SPHERE\Diaconat\Photo église Steinbourg\IMG_5837 mini.jpg"/>
          <p:cNvPicPr>
            <a:picLocks noChangeAspect="1" noChangeArrowheads="1"/>
          </p:cNvPicPr>
          <p:nvPr/>
        </p:nvPicPr>
        <p:blipFill>
          <a:blip r:embed="rId4" cstate="print"/>
          <a:srcRect/>
          <a:stretch>
            <a:fillRect/>
          </a:stretch>
        </p:blipFill>
        <p:spPr bwMode="auto">
          <a:xfrm>
            <a:off x="2843808" y="2996952"/>
            <a:ext cx="4546476" cy="340985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1938992"/>
          </a:xfrm>
          <a:prstGeom prst="rect">
            <a:avLst/>
          </a:prstGeom>
          <a:noFill/>
        </p:spPr>
        <p:txBody>
          <a:bodyPr wrap="square" rtlCol="0">
            <a:spAutoFit/>
          </a:bodyPr>
          <a:lstStyle/>
          <a:p>
            <a:r>
              <a:rPr lang="fr-FR" sz="2400" u="sng" dirty="0"/>
              <a:t>Préparation des dons</a:t>
            </a:r>
            <a:r>
              <a:rPr lang="fr-FR" sz="2400" dirty="0"/>
              <a:t> : </a:t>
            </a:r>
          </a:p>
          <a:p>
            <a:endParaRPr lang="fr-FR" sz="1200" dirty="0"/>
          </a:p>
          <a:p>
            <a:pPr algn="just"/>
            <a:r>
              <a:rPr lang="fr-FR" sz="2400" dirty="0"/>
              <a:t>Le purificatoire et le pale sont déposés sur l’autel. Le calice et les burettes sont présentés au célébrant.</a:t>
            </a:r>
          </a:p>
          <a:p>
            <a:endParaRPr lang="fr-FR" sz="3600" dirty="0"/>
          </a:p>
        </p:txBody>
      </p:sp>
      <p:pic>
        <p:nvPicPr>
          <p:cNvPr id="13314" name="Picture 2" descr="C:\Users\jerome.mutin\J. MUTIN (dossiers)\Personnel\CATHO SPHERE\Diaconat\Photo église Steinbourg\IMG_5838 mini.jpg"/>
          <p:cNvPicPr>
            <a:picLocks noChangeAspect="1" noChangeArrowheads="1"/>
          </p:cNvPicPr>
          <p:nvPr/>
        </p:nvPicPr>
        <p:blipFill>
          <a:blip r:embed="rId4" cstate="print"/>
          <a:srcRect/>
          <a:stretch>
            <a:fillRect/>
          </a:stretch>
        </p:blipFill>
        <p:spPr bwMode="auto">
          <a:xfrm>
            <a:off x="2987824" y="3068960"/>
            <a:ext cx="4392488" cy="329436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2308324"/>
          </a:xfrm>
          <a:prstGeom prst="rect">
            <a:avLst/>
          </a:prstGeom>
          <a:noFill/>
        </p:spPr>
        <p:txBody>
          <a:bodyPr wrap="square" rtlCol="0">
            <a:spAutoFit/>
          </a:bodyPr>
          <a:lstStyle/>
          <a:p>
            <a:r>
              <a:rPr lang="fr-FR" sz="2400" u="sng" dirty="0"/>
              <a:t>Préparation des dons</a:t>
            </a:r>
            <a:r>
              <a:rPr lang="fr-FR" sz="2400" dirty="0"/>
              <a:t> : </a:t>
            </a:r>
          </a:p>
          <a:p>
            <a:pPr algn="just"/>
            <a:endParaRPr lang="fr-FR" sz="1200" dirty="0"/>
          </a:p>
          <a:p>
            <a:pPr algn="just"/>
            <a:r>
              <a:rPr lang="fr-FR" sz="2400" dirty="0"/>
              <a:t>Le célébrant met le vin dans le calice puis y ajoute une goutte d’eau avant de disposer le calice sur l’autel. Les burettes sont ramenées à la crédence.</a:t>
            </a:r>
          </a:p>
          <a:p>
            <a:endParaRPr lang="fr-FR" sz="3600" dirty="0"/>
          </a:p>
        </p:txBody>
      </p:sp>
      <p:pic>
        <p:nvPicPr>
          <p:cNvPr id="14338" name="Picture 2" descr="C:\Users\jerome.mutin\J. MUTIN (dossiers)\Personnel\CATHO SPHERE\Diaconat\Photo église Steinbourg\IMG_5840 mini.jpg"/>
          <p:cNvPicPr>
            <a:picLocks noChangeAspect="1" noChangeArrowheads="1"/>
          </p:cNvPicPr>
          <p:nvPr/>
        </p:nvPicPr>
        <p:blipFill>
          <a:blip r:embed="rId4" cstate="print"/>
          <a:srcRect/>
          <a:stretch>
            <a:fillRect/>
          </a:stretch>
        </p:blipFill>
        <p:spPr bwMode="auto">
          <a:xfrm>
            <a:off x="3131840" y="3284984"/>
            <a:ext cx="4186436" cy="31398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Signification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3046988"/>
          </a:xfrm>
          <a:prstGeom prst="rect">
            <a:avLst/>
          </a:prstGeom>
          <a:noFill/>
        </p:spPr>
        <p:txBody>
          <a:bodyPr wrap="square" rtlCol="0">
            <a:spAutoFit/>
          </a:bodyPr>
          <a:lstStyle/>
          <a:p>
            <a:pPr algn="just"/>
            <a:r>
              <a:rPr lang="fr-FR" sz="2400" dirty="0"/>
              <a:t>Le ministre institué reçoit, de manière reconnue et durable, la charge d’un service que les autres laïcs peuvent rendre occasionnellement.</a:t>
            </a:r>
          </a:p>
          <a:p>
            <a:pPr algn="just"/>
            <a:endParaRPr lang="fr-FR" sz="1200" dirty="0"/>
          </a:p>
          <a:p>
            <a:pPr algn="just"/>
            <a:r>
              <a:rPr lang="fr-FR" sz="2400" dirty="0"/>
              <a:t>Aussi, l’institué doit être le signe de l’importance de ce service au cœur de l’Église.</a:t>
            </a:r>
          </a:p>
          <a:p>
            <a:endParaRPr lang="fr-FR" sz="2400" dirty="0"/>
          </a:p>
          <a:p>
            <a:endParaRPr lang="fr-FR" sz="3600" dirty="0"/>
          </a:p>
        </p:txBody>
      </p:sp>
      <p:pic>
        <p:nvPicPr>
          <p:cNvPr id="36868" name="Picture 4" descr="Résultat de recherche d'images pour &quot;evangeliaire catholique&quot;">
            <a:hlinkClick r:id="rId3"/>
          </p:cNvPr>
          <p:cNvPicPr>
            <a:picLocks noChangeAspect="1" noChangeArrowheads="1"/>
          </p:cNvPicPr>
          <p:nvPr/>
        </p:nvPicPr>
        <p:blipFill>
          <a:blip r:embed="rId4" cstate="print"/>
          <a:srcRect/>
          <a:stretch>
            <a:fillRect/>
          </a:stretch>
        </p:blipFill>
        <p:spPr bwMode="auto">
          <a:xfrm>
            <a:off x="1619672" y="4221088"/>
            <a:ext cx="4464496" cy="2081420"/>
          </a:xfrm>
          <a:prstGeom prst="rect">
            <a:avLst/>
          </a:prstGeom>
          <a:noFill/>
        </p:spPr>
      </p:pic>
      <p:pic>
        <p:nvPicPr>
          <p:cNvPr id="36866" name="Picture 2" descr="Résultat de recherche d'images pour &quot;acolytat&quot;">
            <a:hlinkClick r:id="rId5"/>
          </p:cNvPr>
          <p:cNvPicPr>
            <a:picLocks noChangeAspect="1" noChangeArrowheads="1"/>
          </p:cNvPicPr>
          <p:nvPr/>
        </p:nvPicPr>
        <p:blipFill>
          <a:blip r:embed="rId6" cstate="print"/>
          <a:srcRect/>
          <a:stretch>
            <a:fillRect/>
          </a:stretch>
        </p:blipFill>
        <p:spPr bwMode="auto">
          <a:xfrm>
            <a:off x="5004048" y="4221088"/>
            <a:ext cx="3096344" cy="208823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2677656"/>
          </a:xfrm>
          <a:prstGeom prst="rect">
            <a:avLst/>
          </a:prstGeom>
          <a:noFill/>
        </p:spPr>
        <p:txBody>
          <a:bodyPr wrap="square" rtlCol="0">
            <a:spAutoFit/>
          </a:bodyPr>
          <a:lstStyle/>
          <a:p>
            <a:r>
              <a:rPr lang="fr-FR" sz="2400" u="sng" dirty="0"/>
              <a:t>Lavement des mains </a:t>
            </a:r>
            <a:r>
              <a:rPr lang="fr-FR" sz="2400" dirty="0"/>
              <a:t>: </a:t>
            </a:r>
          </a:p>
          <a:p>
            <a:endParaRPr lang="fr-FR" sz="600" dirty="0"/>
          </a:p>
          <a:p>
            <a:pPr algn="just"/>
            <a:r>
              <a:rPr lang="fr-FR" sz="2400" dirty="0"/>
              <a:t>Après la préparation des dons, l’acolyte se présent au célébrant avec l’aiguière, le bassin et le manuterge.</a:t>
            </a:r>
          </a:p>
          <a:p>
            <a:pPr algn="just"/>
            <a:endParaRPr lang="fr-FR" sz="600" dirty="0"/>
          </a:p>
          <a:p>
            <a:pPr algn="just"/>
            <a:r>
              <a:rPr lang="fr-FR" sz="2400" dirty="0"/>
              <a:t>Après le lavement des mains, l’aiguière, le bassin et le manuterge sont ramenés à la crédence.</a:t>
            </a:r>
          </a:p>
          <a:p>
            <a:endParaRPr lang="fr-FR" sz="3600" dirty="0"/>
          </a:p>
        </p:txBody>
      </p:sp>
      <p:pic>
        <p:nvPicPr>
          <p:cNvPr id="15362" name="Picture 2" descr="C:\Users\jerome.mutin\J. MUTIN (dossiers)\Personnel\CATHO SPHERE\Diaconat\Photo église Steinbourg\IMG_5843 mini.jpg"/>
          <p:cNvPicPr>
            <a:picLocks noChangeAspect="1" noChangeArrowheads="1"/>
          </p:cNvPicPr>
          <p:nvPr/>
        </p:nvPicPr>
        <p:blipFill>
          <a:blip r:embed="rId4" cstate="print"/>
          <a:srcRect/>
          <a:stretch>
            <a:fillRect/>
          </a:stretch>
        </p:blipFill>
        <p:spPr bwMode="auto">
          <a:xfrm>
            <a:off x="2915816" y="3645024"/>
            <a:ext cx="3706383" cy="277978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2308324"/>
          </a:xfrm>
          <a:prstGeom prst="rect">
            <a:avLst/>
          </a:prstGeom>
          <a:noFill/>
        </p:spPr>
        <p:txBody>
          <a:bodyPr wrap="square" rtlCol="0">
            <a:spAutoFit/>
          </a:bodyPr>
          <a:lstStyle/>
          <a:p>
            <a:r>
              <a:rPr lang="fr-FR" sz="2400" u="sng" dirty="0"/>
              <a:t>Retrait des hosties consacrés </a:t>
            </a:r>
            <a:r>
              <a:rPr lang="fr-FR" sz="2400" dirty="0"/>
              <a:t>: </a:t>
            </a:r>
          </a:p>
          <a:p>
            <a:endParaRPr lang="fr-FR" sz="1200" dirty="0"/>
          </a:p>
          <a:p>
            <a:pPr algn="just"/>
            <a:r>
              <a:rPr lang="fr-FR" sz="2400" dirty="0"/>
              <a:t>Après l’échange de la paix, si nécessaire, l’acolyte va au tabernacle. A l’ouverture de la deuxième porte, en présence d’hosties consacrées, il fait une génuflexion.</a:t>
            </a:r>
          </a:p>
          <a:p>
            <a:endParaRPr lang="fr-FR" sz="3600" dirty="0"/>
          </a:p>
        </p:txBody>
      </p:sp>
      <p:pic>
        <p:nvPicPr>
          <p:cNvPr id="16386" name="Picture 2" descr="C:\Users\jerome.mutin\J. MUTIN (dossiers)\Personnel\CATHO SPHERE\Diaconat\Photo église Steinbourg\IMG_5844 mini.jpg"/>
          <p:cNvPicPr>
            <a:picLocks noChangeAspect="1" noChangeArrowheads="1"/>
          </p:cNvPicPr>
          <p:nvPr/>
        </p:nvPicPr>
        <p:blipFill>
          <a:blip r:embed="rId4" cstate="print"/>
          <a:srcRect/>
          <a:stretch>
            <a:fillRect/>
          </a:stretch>
        </p:blipFill>
        <p:spPr bwMode="auto">
          <a:xfrm>
            <a:off x="2795803" y="3284984"/>
            <a:ext cx="4090425" cy="306781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1569660"/>
          </a:xfrm>
          <a:prstGeom prst="rect">
            <a:avLst/>
          </a:prstGeom>
          <a:noFill/>
        </p:spPr>
        <p:txBody>
          <a:bodyPr wrap="square" rtlCol="0">
            <a:spAutoFit/>
          </a:bodyPr>
          <a:lstStyle/>
          <a:p>
            <a:r>
              <a:rPr lang="fr-FR" sz="2400" u="sng" dirty="0"/>
              <a:t>Retrait des hosties consacrés </a:t>
            </a:r>
            <a:r>
              <a:rPr lang="fr-FR" sz="2400" dirty="0"/>
              <a:t>: </a:t>
            </a:r>
          </a:p>
          <a:p>
            <a:endParaRPr lang="fr-FR" sz="1200" dirty="0"/>
          </a:p>
          <a:p>
            <a:r>
              <a:rPr lang="fr-FR" sz="2400" dirty="0"/>
              <a:t>Les ciboires sont sorties du tabernacle.</a:t>
            </a:r>
          </a:p>
          <a:p>
            <a:endParaRPr lang="fr-FR" sz="3600" dirty="0"/>
          </a:p>
        </p:txBody>
      </p:sp>
      <p:pic>
        <p:nvPicPr>
          <p:cNvPr id="17410" name="Picture 2" descr="C:\Users\jerome.mutin\J. MUTIN (dossiers)\Personnel\CATHO SPHERE\Diaconat\Photo église Steinbourg\IMG_5846 mini.jpg"/>
          <p:cNvPicPr>
            <a:picLocks noChangeAspect="1" noChangeArrowheads="1"/>
          </p:cNvPicPr>
          <p:nvPr/>
        </p:nvPicPr>
        <p:blipFill>
          <a:blip r:embed="rId4" cstate="print"/>
          <a:srcRect/>
          <a:stretch>
            <a:fillRect/>
          </a:stretch>
        </p:blipFill>
        <p:spPr bwMode="auto">
          <a:xfrm>
            <a:off x="2555776" y="3068960"/>
            <a:ext cx="4392488" cy="329436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1938992"/>
          </a:xfrm>
          <a:prstGeom prst="rect">
            <a:avLst/>
          </a:prstGeom>
          <a:noFill/>
        </p:spPr>
        <p:txBody>
          <a:bodyPr wrap="square" rtlCol="0">
            <a:spAutoFit/>
          </a:bodyPr>
          <a:lstStyle/>
          <a:p>
            <a:r>
              <a:rPr lang="fr-FR" sz="2400" u="sng" dirty="0"/>
              <a:t>Retrait des hosties consacrés </a:t>
            </a:r>
            <a:r>
              <a:rPr lang="fr-FR" sz="2400" dirty="0"/>
              <a:t>: </a:t>
            </a:r>
          </a:p>
          <a:p>
            <a:pPr algn="just"/>
            <a:endParaRPr lang="fr-FR" sz="1200" dirty="0"/>
          </a:p>
          <a:p>
            <a:pPr algn="just"/>
            <a:r>
              <a:rPr lang="fr-FR" sz="2400" dirty="0"/>
              <a:t>Les couvercles sont retirés avec les voiles. Les ciboires sont apportés à l’autel.</a:t>
            </a:r>
          </a:p>
          <a:p>
            <a:endParaRPr lang="fr-FR" sz="3600" dirty="0"/>
          </a:p>
        </p:txBody>
      </p:sp>
      <p:pic>
        <p:nvPicPr>
          <p:cNvPr id="18434" name="Picture 2" descr="C:\Users\jerome.mutin\J. MUTIN (dossiers)\Personnel\CATHO SPHERE\Diaconat\Photo église Steinbourg\IMG_5848 mini.jpg"/>
          <p:cNvPicPr>
            <a:picLocks noChangeAspect="1" noChangeArrowheads="1"/>
          </p:cNvPicPr>
          <p:nvPr/>
        </p:nvPicPr>
        <p:blipFill>
          <a:blip r:embed="rId4" cstate="print"/>
          <a:srcRect/>
          <a:stretch>
            <a:fillRect/>
          </a:stretch>
        </p:blipFill>
        <p:spPr bwMode="auto">
          <a:xfrm>
            <a:off x="2627784" y="3104964"/>
            <a:ext cx="4272475" cy="320435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1938992"/>
          </a:xfrm>
          <a:prstGeom prst="rect">
            <a:avLst/>
          </a:prstGeom>
          <a:noFill/>
        </p:spPr>
        <p:txBody>
          <a:bodyPr wrap="square" rtlCol="0">
            <a:spAutoFit/>
          </a:bodyPr>
          <a:lstStyle/>
          <a:p>
            <a:r>
              <a:rPr lang="fr-FR" sz="2400" u="sng" dirty="0"/>
              <a:t>Communion </a:t>
            </a:r>
            <a:r>
              <a:rPr lang="fr-FR" sz="2400" dirty="0"/>
              <a:t>: </a:t>
            </a:r>
          </a:p>
          <a:p>
            <a:endParaRPr lang="fr-FR" sz="1200" dirty="0"/>
          </a:p>
          <a:p>
            <a:r>
              <a:rPr lang="fr-FR" sz="2400" dirty="0"/>
              <a:t>Le célébrant confie à l’acolyte un ciboire (ou la coupe) pour porter la communion à l’assemblée. </a:t>
            </a:r>
          </a:p>
          <a:p>
            <a:endParaRPr lang="fr-FR" sz="3600" dirty="0"/>
          </a:p>
        </p:txBody>
      </p:sp>
      <p:pic>
        <p:nvPicPr>
          <p:cNvPr id="19458" name="Picture 2" descr="C:\Users\jerome.mutin\J. MUTIN (dossiers)\Personnel\CATHO SPHERE\Diaconat\Photo église Steinbourg\IMG_5870 mini.jpg"/>
          <p:cNvPicPr>
            <a:picLocks noChangeAspect="1" noChangeArrowheads="1"/>
          </p:cNvPicPr>
          <p:nvPr/>
        </p:nvPicPr>
        <p:blipFill>
          <a:blip r:embed="rId4" cstate="print"/>
          <a:srcRect/>
          <a:stretch>
            <a:fillRect/>
          </a:stretch>
        </p:blipFill>
        <p:spPr bwMode="auto">
          <a:xfrm>
            <a:off x="2915816" y="3212976"/>
            <a:ext cx="4210440" cy="315783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691680" y="1340768"/>
            <a:ext cx="6961976" cy="2123658"/>
          </a:xfrm>
          <a:prstGeom prst="rect">
            <a:avLst/>
          </a:prstGeom>
          <a:noFill/>
        </p:spPr>
        <p:txBody>
          <a:bodyPr wrap="square" rtlCol="0">
            <a:spAutoFit/>
          </a:bodyPr>
          <a:lstStyle/>
          <a:p>
            <a:r>
              <a:rPr lang="fr-FR" sz="2400" u="sng" dirty="0"/>
              <a:t>Communion </a:t>
            </a:r>
            <a:r>
              <a:rPr lang="fr-FR" sz="2400" dirty="0"/>
              <a:t>: </a:t>
            </a:r>
            <a:endParaRPr lang="fr-FR" sz="1200" dirty="0"/>
          </a:p>
          <a:p>
            <a:pPr algn="just"/>
            <a:r>
              <a:rPr lang="fr-FR" sz="2400" dirty="0"/>
              <a:t>Pour la communion des malades et des personnes âgées absentes une custode contenant  une hostie est préparée sur l’autel par l’acolyte.</a:t>
            </a:r>
          </a:p>
          <a:p>
            <a:endParaRPr lang="fr-FR" sz="3600" dirty="0"/>
          </a:p>
        </p:txBody>
      </p:sp>
      <p:pic>
        <p:nvPicPr>
          <p:cNvPr id="20483" name="Picture 3" descr="C:\Users\jerome.mutin\J. MUTIN (dossiers)\Personnel\CATHO SPHERE\Diaconat\Photo église Steinbourg\IMG_5874 mini.jpg"/>
          <p:cNvPicPr>
            <a:picLocks noChangeAspect="1" noChangeArrowheads="1"/>
          </p:cNvPicPr>
          <p:nvPr/>
        </p:nvPicPr>
        <p:blipFill>
          <a:blip r:embed="rId4" cstate="print"/>
          <a:srcRect/>
          <a:stretch>
            <a:fillRect/>
          </a:stretch>
        </p:blipFill>
        <p:spPr bwMode="auto">
          <a:xfrm>
            <a:off x="2843808" y="3212976"/>
            <a:ext cx="4320480" cy="309634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2308324"/>
          </a:xfrm>
          <a:prstGeom prst="rect">
            <a:avLst/>
          </a:prstGeom>
          <a:noFill/>
        </p:spPr>
        <p:txBody>
          <a:bodyPr wrap="square" rtlCol="0">
            <a:spAutoFit/>
          </a:bodyPr>
          <a:lstStyle/>
          <a:p>
            <a:r>
              <a:rPr lang="fr-FR" sz="2400" u="sng" dirty="0"/>
              <a:t>Rangement de l’autel </a:t>
            </a:r>
            <a:r>
              <a:rPr lang="fr-FR" sz="2400" dirty="0"/>
              <a:t>: </a:t>
            </a:r>
          </a:p>
          <a:p>
            <a:endParaRPr lang="fr-FR" sz="1200" dirty="0"/>
          </a:p>
          <a:p>
            <a:r>
              <a:rPr lang="fr-FR" sz="2400" dirty="0"/>
              <a:t>Après la communion, l’acolyte procède au rangement du corporal en le repliant sur lui-même, et ramène les objets liturgiques sur la crédence.</a:t>
            </a:r>
          </a:p>
          <a:p>
            <a:endParaRPr lang="fr-FR" sz="3600" dirty="0"/>
          </a:p>
        </p:txBody>
      </p:sp>
      <p:pic>
        <p:nvPicPr>
          <p:cNvPr id="21507" name="Picture 3" descr="C:\Users\jerome.mutin\J. MUTIN (dossiers)\Personnel\CATHO SPHERE\Diaconat\Photo église Steinbourg\IMG_5853 mini.jpg"/>
          <p:cNvPicPr>
            <a:picLocks noChangeAspect="1" noChangeArrowheads="1"/>
          </p:cNvPicPr>
          <p:nvPr/>
        </p:nvPicPr>
        <p:blipFill>
          <a:blip r:embed="rId4" cstate="print"/>
          <a:srcRect/>
          <a:stretch>
            <a:fillRect/>
          </a:stretch>
        </p:blipFill>
        <p:spPr bwMode="auto">
          <a:xfrm>
            <a:off x="3059832" y="3176972"/>
            <a:ext cx="4306449" cy="322983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1938992"/>
          </a:xfrm>
          <a:prstGeom prst="rect">
            <a:avLst/>
          </a:prstGeom>
          <a:noFill/>
        </p:spPr>
        <p:txBody>
          <a:bodyPr wrap="square" rtlCol="0">
            <a:spAutoFit/>
          </a:bodyPr>
          <a:lstStyle/>
          <a:p>
            <a:r>
              <a:rPr lang="fr-FR" sz="2400" u="sng" dirty="0"/>
              <a:t>Purification</a:t>
            </a:r>
            <a:r>
              <a:rPr lang="fr-FR" sz="2400" dirty="0"/>
              <a:t>: </a:t>
            </a:r>
          </a:p>
          <a:p>
            <a:endParaRPr lang="fr-FR" sz="1200" dirty="0"/>
          </a:p>
          <a:p>
            <a:pPr algn="just"/>
            <a:r>
              <a:rPr lang="fr-FR" sz="2400" dirty="0"/>
              <a:t>A la crédence, l’acolytat procède à la purification de la patène à l’aide du purificatoire. </a:t>
            </a:r>
          </a:p>
          <a:p>
            <a:endParaRPr lang="fr-FR" sz="3600" dirty="0"/>
          </a:p>
        </p:txBody>
      </p:sp>
      <p:pic>
        <p:nvPicPr>
          <p:cNvPr id="22530" name="Picture 2" descr="C:\Users\jerome.mutin\J. MUTIN (dossiers)\Personnel\CATHO SPHERE\Diaconat\Photo église Steinbourg\IMG_5856 mini.jpg"/>
          <p:cNvPicPr>
            <a:picLocks noChangeAspect="1" noChangeArrowheads="1"/>
          </p:cNvPicPr>
          <p:nvPr/>
        </p:nvPicPr>
        <p:blipFill>
          <a:blip r:embed="rId4" cstate="print"/>
          <a:srcRect/>
          <a:stretch>
            <a:fillRect/>
          </a:stretch>
        </p:blipFill>
        <p:spPr bwMode="auto">
          <a:xfrm>
            <a:off x="2771800" y="3068960"/>
            <a:ext cx="4378456" cy="328384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2308324"/>
          </a:xfrm>
          <a:prstGeom prst="rect">
            <a:avLst/>
          </a:prstGeom>
          <a:noFill/>
        </p:spPr>
        <p:txBody>
          <a:bodyPr wrap="square" rtlCol="0">
            <a:spAutoFit/>
          </a:bodyPr>
          <a:lstStyle/>
          <a:p>
            <a:r>
              <a:rPr lang="fr-FR" sz="2400" u="sng" dirty="0"/>
              <a:t>Purification </a:t>
            </a:r>
            <a:r>
              <a:rPr lang="fr-FR" sz="2400" dirty="0"/>
              <a:t>: </a:t>
            </a:r>
          </a:p>
          <a:p>
            <a:endParaRPr lang="fr-FR" sz="1200" dirty="0"/>
          </a:p>
          <a:p>
            <a:pPr algn="just"/>
            <a:r>
              <a:rPr lang="fr-FR" sz="2400" dirty="0"/>
              <a:t>Puis après avoir fini de boire le sang du Christ, l’acolytat purifie la calice au moyen de la burette d’eau. </a:t>
            </a:r>
          </a:p>
          <a:p>
            <a:endParaRPr lang="fr-FR" sz="3600" dirty="0"/>
          </a:p>
        </p:txBody>
      </p:sp>
      <p:pic>
        <p:nvPicPr>
          <p:cNvPr id="23554" name="Picture 2" descr="C:\Users\jerome.mutin\J. MUTIN (dossiers)\Personnel\CATHO SPHERE\Diaconat\Photo église Steinbourg\IMG_5858 mini.jpg"/>
          <p:cNvPicPr>
            <a:picLocks noChangeAspect="1" noChangeArrowheads="1"/>
          </p:cNvPicPr>
          <p:nvPr/>
        </p:nvPicPr>
        <p:blipFill>
          <a:blip r:embed="rId4" cstate="print"/>
          <a:srcRect/>
          <a:stretch>
            <a:fillRect/>
          </a:stretch>
        </p:blipFill>
        <p:spPr bwMode="auto">
          <a:xfrm>
            <a:off x="2915816" y="2924944"/>
            <a:ext cx="4618484" cy="346386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1938992"/>
          </a:xfrm>
          <a:prstGeom prst="rect">
            <a:avLst/>
          </a:prstGeom>
          <a:noFill/>
        </p:spPr>
        <p:txBody>
          <a:bodyPr wrap="square" rtlCol="0">
            <a:spAutoFit/>
          </a:bodyPr>
          <a:lstStyle/>
          <a:p>
            <a:r>
              <a:rPr lang="fr-FR" sz="2400" u="sng" dirty="0"/>
              <a:t>Purification</a:t>
            </a:r>
            <a:r>
              <a:rPr lang="fr-FR" sz="2400" dirty="0"/>
              <a:t> : </a:t>
            </a:r>
          </a:p>
          <a:p>
            <a:endParaRPr lang="fr-FR" sz="1200" dirty="0"/>
          </a:p>
          <a:p>
            <a:pPr algn="just"/>
            <a:r>
              <a:rPr lang="fr-FR" sz="2400" dirty="0"/>
              <a:t>Après avoir consommé, l’acolyte procède à la purification du calice avec le purificatoire.</a:t>
            </a:r>
          </a:p>
          <a:p>
            <a:endParaRPr lang="fr-FR" sz="3600" dirty="0"/>
          </a:p>
        </p:txBody>
      </p:sp>
      <p:pic>
        <p:nvPicPr>
          <p:cNvPr id="25602" name="Picture 2" descr="C:\Users\jerome.mutin\J. MUTIN (dossiers)\Personnel\CATHO SPHERE\Diaconat\Photo église Steinbourg\IMG_5860 mini.jpg"/>
          <p:cNvPicPr>
            <a:picLocks noChangeAspect="1" noChangeArrowheads="1"/>
          </p:cNvPicPr>
          <p:nvPr/>
        </p:nvPicPr>
        <p:blipFill>
          <a:blip r:embed="rId4" cstate="print"/>
          <a:srcRect/>
          <a:stretch>
            <a:fillRect/>
          </a:stretch>
        </p:blipFill>
        <p:spPr bwMode="auto">
          <a:xfrm>
            <a:off x="3059832" y="3140968"/>
            <a:ext cx="4320480" cy="32403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Conditions</a:t>
            </a:r>
          </a:p>
        </p:txBody>
      </p:sp>
      <p:cxnSp>
        <p:nvCxnSpPr>
          <p:cNvPr id="8" name="Connecteur droit 7"/>
          <p:cNvCxnSpPr/>
          <p:nvPr/>
        </p:nvCxnSpPr>
        <p:spPr>
          <a:xfrm>
            <a:off x="1928762" y="6237312"/>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5078313"/>
          </a:xfrm>
          <a:prstGeom prst="rect">
            <a:avLst/>
          </a:prstGeom>
          <a:noFill/>
        </p:spPr>
        <p:txBody>
          <a:bodyPr wrap="square" rtlCol="0">
            <a:spAutoFit/>
          </a:bodyPr>
          <a:lstStyle/>
          <a:p>
            <a:pPr algn="just"/>
            <a:r>
              <a:rPr lang="fr-FR" sz="2400" dirty="0"/>
              <a:t>Dans le cadre du diaconat permanent, après avis de la commission de discernement, le  futur institué doit formuler dans une lettre adressée à l’évêque, son souhait d’être institué au ministère du lectorat et de l’acolytat.</a:t>
            </a:r>
          </a:p>
          <a:p>
            <a:pPr algn="just"/>
            <a:endParaRPr lang="fr-FR" sz="1200" dirty="0"/>
          </a:p>
          <a:p>
            <a:pPr algn="just"/>
            <a:r>
              <a:rPr lang="fr-FR" sz="2400" dirty="0"/>
              <a:t>Les institutions  ont lieu dans la paroisse de l’institué, au minimum 6 mois avant l’ordination au diaconat permanent. </a:t>
            </a:r>
          </a:p>
          <a:p>
            <a:pPr algn="just"/>
            <a:endParaRPr lang="fr-FR" sz="1200" dirty="0"/>
          </a:p>
          <a:p>
            <a:pPr algn="just"/>
            <a:r>
              <a:rPr lang="fr-FR" sz="2400" dirty="0"/>
              <a:t>Dans le diocèse d’Alsace, la célébration est présidée au nom de l’évêque par un vicaire épiscopal.</a:t>
            </a:r>
          </a:p>
          <a:p>
            <a:endParaRPr lang="fr-FR" sz="2400" dirty="0"/>
          </a:p>
          <a:p>
            <a:endParaRPr lang="fr-FR" sz="3600" dirty="0"/>
          </a:p>
        </p:txBody>
      </p:sp>
      <p:pic>
        <p:nvPicPr>
          <p:cNvPr id="35842" name="Picture 2" descr="Résultat de recherche d'images pour &quot;lettre main écrit&quot;">
            <a:hlinkClick r:id="rId3"/>
          </p:cNvPr>
          <p:cNvPicPr>
            <a:picLocks noChangeAspect="1" noChangeArrowheads="1"/>
          </p:cNvPicPr>
          <p:nvPr/>
        </p:nvPicPr>
        <p:blipFill>
          <a:blip r:embed="rId4" cstate="print"/>
          <a:srcRect/>
          <a:stretch>
            <a:fillRect/>
          </a:stretch>
        </p:blipFill>
        <p:spPr bwMode="auto">
          <a:xfrm>
            <a:off x="215280" y="2271142"/>
            <a:ext cx="1440160" cy="216024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961976" cy="1938992"/>
          </a:xfrm>
          <a:prstGeom prst="rect">
            <a:avLst/>
          </a:prstGeom>
          <a:noFill/>
        </p:spPr>
        <p:txBody>
          <a:bodyPr wrap="square" rtlCol="0">
            <a:spAutoFit/>
          </a:bodyPr>
          <a:lstStyle/>
          <a:p>
            <a:r>
              <a:rPr lang="fr-FR" sz="2400" u="sng" dirty="0"/>
              <a:t>Fin de service d’autel </a:t>
            </a:r>
            <a:r>
              <a:rPr lang="fr-FR" sz="2400" dirty="0"/>
              <a:t>: </a:t>
            </a:r>
          </a:p>
          <a:p>
            <a:endParaRPr lang="fr-FR" sz="1200" dirty="0"/>
          </a:p>
          <a:p>
            <a:pPr algn="just"/>
            <a:r>
              <a:rPr lang="fr-FR" sz="2400" dirty="0"/>
              <a:t>Après la purification du calice, les objets liturgiques sont laissés sur la crédence. </a:t>
            </a:r>
          </a:p>
          <a:p>
            <a:endParaRPr lang="fr-FR" sz="3600" dirty="0"/>
          </a:p>
        </p:txBody>
      </p:sp>
      <p:pic>
        <p:nvPicPr>
          <p:cNvPr id="26626" name="Picture 2" descr="C:\Users\jerome.mutin\J. MUTIN (dossiers)\Personnel\CATHO SPHERE\Diaconat\Photo église Steinbourg\IMG_5865 mini.jpg"/>
          <p:cNvPicPr>
            <a:picLocks noChangeAspect="1" noChangeArrowheads="1"/>
          </p:cNvPicPr>
          <p:nvPr/>
        </p:nvPicPr>
        <p:blipFill>
          <a:blip r:embed="rId4" cstate="print"/>
          <a:srcRect/>
          <a:stretch>
            <a:fillRect/>
          </a:stretch>
        </p:blipFill>
        <p:spPr bwMode="auto">
          <a:xfrm>
            <a:off x="2987824" y="3068960"/>
            <a:ext cx="4330452" cy="3247839"/>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Temps d’action de grâce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1" name="ZoneTexte 10"/>
          <p:cNvSpPr txBox="1"/>
          <p:nvPr/>
        </p:nvSpPr>
        <p:spPr>
          <a:xfrm>
            <a:off x="1714480" y="1500174"/>
            <a:ext cx="6786610" cy="3231654"/>
          </a:xfrm>
          <a:prstGeom prst="rect">
            <a:avLst/>
          </a:prstGeom>
          <a:noFill/>
        </p:spPr>
        <p:txBody>
          <a:bodyPr wrap="square" rtlCol="0">
            <a:spAutoFit/>
          </a:bodyPr>
          <a:lstStyle/>
          <a:p>
            <a:r>
              <a:rPr lang="fr-FR" sz="2400" u="sng" dirty="0"/>
              <a:t>Prière après la communion </a:t>
            </a:r>
            <a:r>
              <a:rPr lang="fr-FR" u="sng" dirty="0"/>
              <a:t>(ou durant la prière universelle) </a:t>
            </a:r>
            <a:r>
              <a:rPr lang="fr-FR" sz="2400" u="sng" dirty="0"/>
              <a:t>sous forme d’action de grâce</a:t>
            </a:r>
            <a:r>
              <a:rPr lang="fr-FR" sz="2400" dirty="0"/>
              <a:t>  </a:t>
            </a:r>
          </a:p>
          <a:p>
            <a:endParaRPr lang="fr-FR" sz="2400" dirty="0"/>
          </a:p>
          <a:p>
            <a:r>
              <a:rPr lang="fr-FR" sz="2400" dirty="0"/>
              <a:t>Rédigées et lues par le groupe d’accompagnement, elles peuvent être  introduites par le diacre référent.</a:t>
            </a:r>
          </a:p>
          <a:p>
            <a:endParaRPr lang="fr-FR" sz="2400" dirty="0"/>
          </a:p>
          <a:p>
            <a:r>
              <a:rPr lang="fr-FR" sz="2400" dirty="0"/>
              <a:t> </a:t>
            </a:r>
          </a:p>
          <a:p>
            <a:endParaRPr lang="fr-FR" sz="3600" dirty="0"/>
          </a:p>
        </p:txBody>
      </p:sp>
      <p:pic>
        <p:nvPicPr>
          <p:cNvPr id="3076" name="Picture 4" descr="https://media.cathocambrai.com/1604-journee-diocesaine-du-diaconat-712700_2.jpg"/>
          <p:cNvPicPr>
            <a:picLocks noChangeAspect="1" noChangeArrowheads="1"/>
          </p:cNvPicPr>
          <p:nvPr/>
        </p:nvPicPr>
        <p:blipFill>
          <a:blip r:embed="rId4" cstate="print"/>
          <a:srcRect l="17010" t="17640" r="7391"/>
          <a:stretch>
            <a:fillRect/>
          </a:stretch>
        </p:blipFill>
        <p:spPr bwMode="auto">
          <a:xfrm>
            <a:off x="3779912" y="3717032"/>
            <a:ext cx="1656184" cy="2706460"/>
          </a:xfrm>
          <a:prstGeom prst="rect">
            <a:avLst/>
          </a:prstGeom>
          <a:noFill/>
        </p:spPr>
      </p:pic>
      <p:pic>
        <p:nvPicPr>
          <p:cNvPr id="3078" name="Picture 6" descr="https://media.cathocambrai.com/1604-journee-diocesaine-du-diaconat-25-712718_2.jpg"/>
          <p:cNvPicPr>
            <a:picLocks noChangeAspect="1" noChangeArrowheads="1"/>
          </p:cNvPicPr>
          <p:nvPr/>
        </p:nvPicPr>
        <p:blipFill>
          <a:blip r:embed="rId5" cstate="print"/>
          <a:srcRect/>
          <a:stretch>
            <a:fillRect/>
          </a:stretch>
        </p:blipFill>
        <p:spPr bwMode="auto">
          <a:xfrm>
            <a:off x="5580112" y="3717032"/>
            <a:ext cx="1800200" cy="2700300"/>
          </a:xfrm>
          <a:prstGeom prst="rect">
            <a:avLst/>
          </a:prstGeom>
          <a:noFill/>
        </p:spPr>
      </p:pic>
      <p:pic>
        <p:nvPicPr>
          <p:cNvPr id="3080" name="Picture 8" descr="https://media.cathocambrai.com/1604-journee-diocesaine-du-diaconat-23-712716_2.jpg"/>
          <p:cNvPicPr>
            <a:picLocks noChangeAspect="1" noChangeArrowheads="1"/>
          </p:cNvPicPr>
          <p:nvPr/>
        </p:nvPicPr>
        <p:blipFill>
          <a:blip r:embed="rId6" cstate="print"/>
          <a:srcRect/>
          <a:stretch>
            <a:fillRect/>
          </a:stretch>
        </p:blipFill>
        <p:spPr bwMode="auto">
          <a:xfrm>
            <a:off x="1854532" y="3645024"/>
            <a:ext cx="1842889" cy="276433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Diaconat Permanent </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6786610" cy="5663089"/>
          </a:xfrm>
          <a:prstGeom prst="rect">
            <a:avLst/>
          </a:prstGeom>
          <a:noFill/>
        </p:spPr>
        <p:txBody>
          <a:bodyPr wrap="square" rtlCol="0">
            <a:spAutoFit/>
          </a:bodyPr>
          <a:lstStyle/>
          <a:p>
            <a:r>
              <a:rPr lang="fr-FR" sz="2400" u="sng" dirty="0"/>
              <a:t>Et après </a:t>
            </a:r>
            <a:r>
              <a:rPr lang="fr-FR" sz="2400" dirty="0"/>
              <a:t>: </a:t>
            </a:r>
          </a:p>
          <a:p>
            <a:endParaRPr lang="fr-FR" sz="1400" dirty="0"/>
          </a:p>
          <a:p>
            <a:pPr algn="just"/>
            <a:r>
              <a:rPr lang="fr-FR" sz="2400" dirty="0"/>
              <a:t>Dans le cadre du diaconat permanent, après la célébration des institutions au lectorat et acolytat, l’aube n’est pas forcement vocation à être reportée avant l’ordination.</a:t>
            </a:r>
          </a:p>
          <a:p>
            <a:pPr algn="just"/>
            <a:endParaRPr lang="fr-FR" sz="1200" dirty="0"/>
          </a:p>
          <a:p>
            <a:pPr algn="just"/>
            <a:r>
              <a:rPr lang="fr-FR" sz="2400" dirty="0"/>
              <a:t>Aussi, durant les 6 mois précédant l’ordination, les   services liturgiques du lectorat et acolytat pourront se faire sans aube. </a:t>
            </a:r>
          </a:p>
          <a:p>
            <a:endParaRPr lang="fr-FR" sz="2400" i="1" dirty="0"/>
          </a:p>
          <a:p>
            <a:endParaRPr lang="fr-FR" sz="2400" i="1" dirty="0"/>
          </a:p>
          <a:p>
            <a:endParaRPr lang="fr-FR" sz="2400" i="1" dirty="0"/>
          </a:p>
          <a:p>
            <a:endParaRPr lang="fr-FR" sz="2400" dirty="0"/>
          </a:p>
          <a:p>
            <a:endParaRPr lang="fr-FR"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Diaconat Permanent  </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475656" y="1628800"/>
            <a:ext cx="7272808" cy="4678204"/>
          </a:xfrm>
          <a:prstGeom prst="rect">
            <a:avLst/>
          </a:prstGeom>
          <a:noFill/>
        </p:spPr>
        <p:txBody>
          <a:bodyPr wrap="square" rtlCol="0">
            <a:spAutoFit/>
          </a:bodyPr>
          <a:lstStyle/>
          <a:p>
            <a:pPr algn="ctr"/>
            <a:r>
              <a:rPr lang="fr-FR" sz="4000" dirty="0"/>
              <a:t>Le ministère laïc </a:t>
            </a:r>
          </a:p>
          <a:p>
            <a:pPr algn="ctr"/>
            <a:r>
              <a:rPr lang="fr-FR" sz="4000" dirty="0"/>
              <a:t>du lectorat et l’acolytat :</a:t>
            </a:r>
          </a:p>
          <a:p>
            <a:pPr algn="ctr"/>
            <a:endParaRPr lang="fr-FR" sz="3200" dirty="0"/>
          </a:p>
          <a:p>
            <a:pPr algn="ctr"/>
            <a:r>
              <a:rPr lang="fr-FR" sz="4000" b="1" i="1" dirty="0"/>
              <a:t>Au service de la Parole de Dieu, de la liturgie et de l’autel.</a:t>
            </a:r>
          </a:p>
          <a:p>
            <a:r>
              <a:rPr lang="fr-FR" sz="4000" dirty="0"/>
              <a:t>  </a:t>
            </a:r>
            <a:endParaRPr lang="fr-FR" sz="2000" dirty="0"/>
          </a:p>
          <a:p>
            <a:r>
              <a:rPr lang="fr-FR" sz="4000" dirty="0"/>
              <a:t>        Merci de votre attention !</a:t>
            </a:r>
            <a:r>
              <a:rPr lang="fr-FR" sz="2000" dirty="0"/>
              <a:t> </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 lectorat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3600986"/>
          </a:xfrm>
          <a:prstGeom prst="rect">
            <a:avLst/>
          </a:prstGeom>
          <a:noFill/>
        </p:spPr>
        <p:txBody>
          <a:bodyPr wrap="square" rtlCol="0">
            <a:spAutoFit/>
          </a:bodyPr>
          <a:lstStyle/>
          <a:p>
            <a:r>
              <a:rPr lang="fr-FR" sz="2400" dirty="0"/>
              <a:t>Le lectorat correspond au service de la Parole de Dieu.</a:t>
            </a:r>
          </a:p>
          <a:p>
            <a:endParaRPr lang="fr-FR" sz="2400" dirty="0"/>
          </a:p>
          <a:p>
            <a:r>
              <a:rPr lang="fr-FR" sz="2400" dirty="0"/>
              <a:t>Celui-ci peut se faire sous de multiples formes :</a:t>
            </a:r>
          </a:p>
          <a:p>
            <a:endParaRPr lang="fr-FR" sz="1200" dirty="0"/>
          </a:p>
          <a:p>
            <a:r>
              <a:rPr lang="fr-FR" sz="2400" dirty="0"/>
              <a:t> - depuis le simple dialogue jusqu’à la recherche en commun des exigences de l’Évangile, </a:t>
            </a:r>
            <a:br>
              <a:rPr lang="fr-FR" sz="2400" dirty="0"/>
            </a:br>
            <a:r>
              <a:rPr lang="fr-FR" sz="2400" dirty="0"/>
              <a:t>- depuis la catéchèse jusqu’à l’initiation aux sacrements, </a:t>
            </a:r>
            <a:br>
              <a:rPr lang="fr-FR" sz="2400" dirty="0"/>
            </a:br>
            <a:r>
              <a:rPr lang="fr-FR" sz="2400" dirty="0"/>
              <a:t>- depuis l’annonce de Jésus-Christ à ceux qui ne le connaissent pas jusqu’à la proclamation de la Parole dans l’assemblée liturgique. </a:t>
            </a:r>
          </a:p>
        </p:txBody>
      </p:sp>
      <p:sp>
        <p:nvSpPr>
          <p:cNvPr id="34818" name="AutoShape 2" descr="Résultat de recherche d'images pour &quot;evangile&quot;">
            <a:hlinkClick r:id="rId3"/>
          </p:cNvPr>
          <p:cNvSpPr>
            <a:spLocks noChangeAspect="1" noChangeArrowheads="1"/>
          </p:cNvSpPr>
          <p:nvPr/>
        </p:nvSpPr>
        <p:spPr bwMode="auto">
          <a:xfrm>
            <a:off x="539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0" name="AutoShape 4" descr="Résultat de recherche d'images pour &quot;evangile&quot;">
            <a:hlinkClick r:id="rId3"/>
          </p:cNvPr>
          <p:cNvSpPr>
            <a:spLocks noChangeAspect="1" noChangeArrowheads="1"/>
          </p:cNvSpPr>
          <p:nvPr/>
        </p:nvSpPr>
        <p:spPr bwMode="auto">
          <a:xfrm>
            <a:off x="539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22" name="Picture 6" descr="https://mariaistoc.files.wordpress.com/2013/04/dscn34271.jpg"/>
          <p:cNvPicPr>
            <a:picLocks noChangeAspect="1" noChangeArrowheads="1"/>
          </p:cNvPicPr>
          <p:nvPr/>
        </p:nvPicPr>
        <p:blipFill>
          <a:blip r:embed="rId4" cstate="print"/>
          <a:srcRect/>
          <a:stretch>
            <a:fillRect/>
          </a:stretch>
        </p:blipFill>
        <p:spPr bwMode="auto">
          <a:xfrm>
            <a:off x="115451" y="3354954"/>
            <a:ext cx="1547664" cy="116127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 lectorat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4308872"/>
          </a:xfrm>
          <a:prstGeom prst="rect">
            <a:avLst/>
          </a:prstGeom>
          <a:noFill/>
        </p:spPr>
        <p:txBody>
          <a:bodyPr wrap="square" rtlCol="0">
            <a:spAutoFit/>
          </a:bodyPr>
          <a:lstStyle/>
          <a:p>
            <a:pPr algn="just"/>
            <a:r>
              <a:rPr lang="fr-FR" sz="2400" dirty="0"/>
              <a:t>Bien souvent, le lectorat correspond à la lecture de la Parole de Dieu dans l’assemblée liturgique et la transmettre. Mais pas seulement, les autres points doivent toujours être présents. </a:t>
            </a:r>
          </a:p>
          <a:p>
            <a:pPr algn="just"/>
            <a:endParaRPr lang="fr-FR" sz="1000" dirty="0"/>
          </a:p>
          <a:p>
            <a:pPr algn="just"/>
            <a:r>
              <a:rPr lang="fr-FR" sz="2400" dirty="0"/>
              <a:t>De même, pour pouvoir être un témoin fidèle de la Parole de Dieu autour de lui, le ministre lecteur doit avant tout lire la Parole de Dieu, s’en nourrir toujours plus jour après jour, en la lisant assidument, car « seul celui qui se met avant tout à l’écoute de la Parole de Dieu peut l’annoncer, parce que l’on doit enseigner non sa propre sagesse mais la Sagesse de Dieu ».</a:t>
            </a:r>
          </a:p>
        </p:txBody>
      </p:sp>
      <p:pic>
        <p:nvPicPr>
          <p:cNvPr id="2" name="Picture 2" descr="Résultat de recherche d'images pour &quot;ambon lectionnaire&quot;">
            <a:hlinkClick r:id="rId3"/>
          </p:cNvPr>
          <p:cNvPicPr>
            <a:picLocks noChangeAspect="1" noChangeArrowheads="1"/>
          </p:cNvPicPr>
          <p:nvPr/>
        </p:nvPicPr>
        <p:blipFill>
          <a:blip r:embed="rId4" cstate="print"/>
          <a:srcRect/>
          <a:stretch>
            <a:fillRect/>
          </a:stretch>
        </p:blipFill>
        <p:spPr bwMode="auto">
          <a:xfrm>
            <a:off x="48663" y="2893647"/>
            <a:ext cx="1730949" cy="11510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 lectorat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785926"/>
            <a:ext cx="7143800" cy="4093428"/>
          </a:xfrm>
          <a:prstGeom prst="rect">
            <a:avLst/>
          </a:prstGeom>
          <a:noFill/>
        </p:spPr>
        <p:txBody>
          <a:bodyPr wrap="square" rtlCol="0">
            <a:spAutoFit/>
          </a:bodyPr>
          <a:lstStyle/>
          <a:p>
            <a:r>
              <a:rPr lang="fr-FR" sz="2400" b="1" dirty="0"/>
              <a:t>L’institution au lectorat :</a:t>
            </a:r>
          </a:p>
          <a:p>
            <a:endParaRPr lang="fr-FR" sz="2400" dirty="0"/>
          </a:p>
          <a:p>
            <a:pPr algn="just"/>
            <a:r>
              <a:rPr lang="fr-FR" sz="2400" dirty="0"/>
              <a:t>Au cours de la célébration, ce ministère est manifesté lorsque le </a:t>
            </a:r>
            <a:r>
              <a:rPr lang="fr-FR" sz="2400" dirty="0">
                <a:solidFill>
                  <a:schemeClr val="tx2"/>
                </a:solidFill>
              </a:rPr>
              <a:t>vicaire épiscopal </a:t>
            </a:r>
            <a:r>
              <a:rPr lang="fr-FR" sz="2400" dirty="0"/>
              <a:t>au nom de l’évêque remet entre les mains du lecteur le livre de la Sainte Écriture en disant :</a:t>
            </a:r>
          </a:p>
          <a:p>
            <a:pPr algn="just"/>
            <a:endParaRPr lang="fr-FR" sz="800" dirty="0"/>
          </a:p>
          <a:p>
            <a:pPr algn="just"/>
            <a:r>
              <a:rPr lang="fr-FR" sz="2400" i="1" dirty="0">
                <a:solidFill>
                  <a:schemeClr val="tx2"/>
                </a:solidFill>
              </a:rPr>
              <a:t>Recevez le livre de la Sainte Écriture et transmettez fidèlement la Parole de Dieu : qu’elle s’enracine et fructifie dans le cœur des hommes</a:t>
            </a:r>
            <a:r>
              <a:rPr lang="fr-FR" sz="2400" i="1" dirty="0"/>
              <a:t>.</a:t>
            </a:r>
          </a:p>
          <a:p>
            <a:endParaRPr lang="fr-FR" sz="3600" dirty="0"/>
          </a:p>
        </p:txBody>
      </p:sp>
      <p:pic>
        <p:nvPicPr>
          <p:cNvPr id="32770" name="Picture 2" descr="Résultat de recherche d'images pour &quot;celebration lectorat&quot;">
            <a:hlinkClick r:id="rId3"/>
          </p:cNvPr>
          <p:cNvPicPr>
            <a:picLocks noChangeAspect="1" noChangeArrowheads="1"/>
          </p:cNvPicPr>
          <p:nvPr/>
        </p:nvPicPr>
        <p:blipFill>
          <a:blip r:embed="rId4" cstate="print"/>
          <a:srcRect/>
          <a:stretch>
            <a:fillRect/>
          </a:stretch>
        </p:blipFill>
        <p:spPr bwMode="auto">
          <a:xfrm>
            <a:off x="0" y="2636912"/>
            <a:ext cx="1763688" cy="14474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print"/>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L’acolytat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sp>
        <p:nvSpPr>
          <p:cNvPr id="11" name="ZoneTexte 10"/>
          <p:cNvSpPr txBox="1"/>
          <p:nvPr/>
        </p:nvSpPr>
        <p:spPr>
          <a:xfrm>
            <a:off x="1714480" y="1500174"/>
            <a:ext cx="7143800" cy="5355312"/>
          </a:xfrm>
          <a:prstGeom prst="rect">
            <a:avLst/>
          </a:prstGeom>
          <a:noFill/>
        </p:spPr>
        <p:txBody>
          <a:bodyPr wrap="square" rtlCol="0">
            <a:spAutoFit/>
          </a:bodyPr>
          <a:lstStyle/>
          <a:p>
            <a:pPr algn="just"/>
            <a:r>
              <a:rPr lang="fr-FR" sz="2400" dirty="0"/>
              <a:t>L’acolytat, c’est le service de la prière communautaire et de l’Eucharistie.</a:t>
            </a:r>
          </a:p>
          <a:p>
            <a:pPr algn="just"/>
            <a:endParaRPr lang="fr-FR" sz="1000" dirty="0"/>
          </a:p>
          <a:p>
            <a:pPr algn="just"/>
            <a:r>
              <a:rPr lang="fr-FR" sz="2400" dirty="0"/>
              <a:t>Avant de passer de ce monde à son Père, le Seigneur Jésus a confié le sacrement de son corps et de son sang à l’Église, comme source de sa construction et de son développement, et cœur de sa vie.</a:t>
            </a:r>
          </a:p>
          <a:p>
            <a:pPr algn="just"/>
            <a:endParaRPr lang="fr-FR" sz="1400" dirty="0"/>
          </a:p>
          <a:p>
            <a:pPr algn="just"/>
            <a:r>
              <a:rPr lang="fr-FR" sz="2400" dirty="0"/>
              <a:t>C’est aussi le corps du Christ que l’acolytat est appelé à servir en veillant à ce que les fidèles soient formés à la prière (personnelle et communautaire). Mt 18,20 « Que deux ou trois, en effet, soient réunis en mon nom, je suis là au milieu d’eux. » dit Jésus.</a:t>
            </a:r>
          </a:p>
          <a:p>
            <a:endParaRPr lang="fr-FR" dirty="0"/>
          </a:p>
          <a:p>
            <a:endParaRPr lang="fr-FR" dirty="0"/>
          </a:p>
          <a:p>
            <a:endParaRPr lang="fr-FR" dirty="0"/>
          </a:p>
        </p:txBody>
      </p:sp>
      <p:pic>
        <p:nvPicPr>
          <p:cNvPr id="31746" name="Picture 2" descr="Résultat de recherche d'images pour &quot;corps sang christ&quot;">
            <a:hlinkClick r:id="rId3"/>
          </p:cNvPr>
          <p:cNvPicPr>
            <a:picLocks noChangeAspect="1" noChangeArrowheads="1"/>
          </p:cNvPicPr>
          <p:nvPr/>
        </p:nvPicPr>
        <p:blipFill>
          <a:blip r:embed="rId4" cstate="print"/>
          <a:srcRect/>
          <a:stretch>
            <a:fillRect/>
          </a:stretch>
        </p:blipFill>
        <p:spPr bwMode="auto">
          <a:xfrm>
            <a:off x="0" y="2852936"/>
            <a:ext cx="1763687" cy="1172806"/>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TotalTime>
  <Words>1724</Words>
  <Application>Microsoft Office PowerPoint</Application>
  <PresentationFormat>Affichage à l'écran (4:3)</PresentationFormat>
  <Paragraphs>350</Paragraphs>
  <Slides>53</Slides>
  <Notes>35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53</vt:i4>
      </vt:variant>
    </vt:vector>
  </HeadingPairs>
  <TitlesOfParts>
    <vt:vector size="56" baseType="lpstr">
      <vt:lpstr>Arial</vt:lpstr>
      <vt:lpstr>Calibri</vt:lpstr>
      <vt:lpstr>Thème Office</vt:lpstr>
      <vt:lpstr>Diaconat permanent</vt:lpstr>
      <vt:lpstr>Diaconat permanent</vt:lpstr>
      <vt:lpstr>Historique</vt:lpstr>
      <vt:lpstr>Signification</vt:lpstr>
      <vt:lpstr>Conditions</vt:lpstr>
      <vt:lpstr>Le lectorat</vt:lpstr>
      <vt:lpstr>Le lectorat</vt:lpstr>
      <vt:lpstr>Le lectorat</vt:lpstr>
      <vt:lpstr>L’acolytat</vt:lpstr>
      <vt:lpstr>L’acolytat</vt:lpstr>
      <vt:lpstr>L’acolytat</vt:lpstr>
      <vt:lpstr>L’acolytat</vt:lpstr>
      <vt:lpstr>Le lectorat et l’acolytat</vt:lpstr>
      <vt:lpstr>Temps de l’accueil</vt:lpstr>
      <vt:lpstr>Présentation </vt:lpstr>
      <vt:lpstr>Bénédiction de l’aube</vt:lpstr>
      <vt:lpstr>Bénédiction de l’aube</vt:lpstr>
      <vt:lpstr>Revêtement de l’aube</vt:lpstr>
      <vt:lpstr>Institution au lectorat</vt:lpstr>
      <vt:lpstr>Institution au lectorat</vt:lpstr>
      <vt:lpstr>Institution au lectorat</vt:lpstr>
      <vt:lpstr>Le lectorat</vt:lpstr>
      <vt:lpstr>Institution à l’acolytat</vt:lpstr>
      <vt:lpstr>Institution à l’acolytat</vt:lpstr>
      <vt:lpstr>Institution à 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L’acolytat</vt:lpstr>
      <vt:lpstr>Temps d’action de grâce</vt:lpstr>
      <vt:lpstr>Diaconat Permanent </vt:lpstr>
      <vt:lpstr>Diaconat Permanent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jerome.mutin</dc:creator>
  <cp:lastModifiedBy>Claire MUTIN</cp:lastModifiedBy>
  <cp:revision>202</cp:revision>
  <dcterms:created xsi:type="dcterms:W3CDTF">2016-10-11T16:16:36Z</dcterms:created>
  <dcterms:modified xsi:type="dcterms:W3CDTF">2017-10-17T20:21:55Z</dcterms:modified>
</cp:coreProperties>
</file>